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3" r:id="rId4"/>
    <p:sldId id="257" r:id="rId5"/>
    <p:sldId id="258" r:id="rId6"/>
    <p:sldId id="259" r:id="rId7"/>
    <p:sldId id="260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1816" y="-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FD8BB-0C07-4B3B-9F81-1A7E80B8632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923C0-6792-4450-ACC3-FFF1F509D1D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FD8BB-0C07-4B3B-9F81-1A7E80B8632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923C0-6792-4450-ACC3-FFF1F509D1D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FD8BB-0C07-4B3B-9F81-1A7E80B8632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923C0-6792-4450-ACC3-FFF1F509D1D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FD8BB-0C07-4B3B-9F81-1A7E80B8632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923C0-6792-4450-ACC3-FFF1F509D1D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FD8BB-0C07-4B3B-9F81-1A7E80B8632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923C0-6792-4450-ACC3-FFF1F509D1D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FD8BB-0C07-4B3B-9F81-1A7E80B8632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923C0-6792-4450-ACC3-FFF1F509D1D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FD8BB-0C07-4B3B-9F81-1A7E80B8632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923C0-6792-4450-ACC3-FFF1F509D1D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FD8BB-0C07-4B3B-9F81-1A7E80B8632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923C0-6792-4450-ACC3-FFF1F509D1D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FD8BB-0C07-4B3B-9F81-1A7E80B8632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923C0-6792-4450-ACC3-FFF1F509D1D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FD8BB-0C07-4B3B-9F81-1A7E80B8632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923C0-6792-4450-ACC3-FFF1F509D1D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FD8BB-0C07-4B3B-9F81-1A7E80B8632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5923C0-6792-4450-ACC3-FFF1F509D1D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FD8BB-0C07-4B3B-9F81-1A7E80B86320}" type="datetimeFigureOut">
              <a:rPr lang="fr-FR" smtClean="0"/>
              <a:pPr/>
              <a:t>16/06/2021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923C0-6792-4450-ACC3-FFF1F509D1D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51520" y="2130425"/>
            <a:ext cx="8568952" cy="1470025"/>
          </a:xfrm>
        </p:spPr>
        <p:txBody>
          <a:bodyPr/>
          <a:lstStyle/>
          <a:p>
            <a:r>
              <a:rPr lang="fr-FR" dirty="0" smtClean="0"/>
              <a:t>Évolution de BTS Électrotechnique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b="1" dirty="0" smtClean="0">
                <a:solidFill>
                  <a:schemeClr val="tx1"/>
                </a:solidFill>
              </a:rPr>
              <a:t>Séminaire du 12 mai 2021</a:t>
            </a:r>
          </a:p>
          <a:p>
            <a:r>
              <a:rPr lang="fr-FR" b="1" dirty="0" smtClean="0">
                <a:solidFill>
                  <a:schemeClr val="tx1"/>
                </a:solidFill>
              </a:rPr>
              <a:t>Unité U51</a:t>
            </a:r>
          </a:p>
          <a:p>
            <a:r>
              <a:rPr lang="fr-FR" b="1" dirty="0" smtClean="0">
                <a:solidFill>
                  <a:schemeClr val="tx1"/>
                </a:solidFill>
              </a:rPr>
              <a:t>Analyse, Diagnostique, Maintenance</a:t>
            </a:r>
            <a:endParaRPr lang="fr-FR" b="1" dirty="0">
              <a:solidFill>
                <a:schemeClr val="tx1"/>
              </a:solidFill>
            </a:endParaRPr>
          </a:p>
        </p:txBody>
      </p:sp>
      <p:pic>
        <p:nvPicPr>
          <p:cNvPr id="19458" name="Picture 2" descr="BW Extreme Maintenance par Promat Sécurité (Tests, Etalonnage, Certificat).  Filtres et Port A/R inclus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83760" y="3284984"/>
            <a:ext cx="2160240" cy="1943244"/>
          </a:xfrm>
          <a:prstGeom prst="rect">
            <a:avLst/>
          </a:prstGeom>
          <a:noFill/>
        </p:spPr>
      </p:pic>
      <p:pic>
        <p:nvPicPr>
          <p:cNvPr id="19460" name="Picture 4" descr="Lycée Reporter : Lycée pierre forest - Home | Faceboo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99592" y="548680"/>
            <a:ext cx="1224136" cy="1155245"/>
          </a:xfrm>
          <a:prstGeom prst="rect">
            <a:avLst/>
          </a:prstGeom>
          <a:noFill/>
        </p:spPr>
      </p:pic>
      <p:pic>
        <p:nvPicPr>
          <p:cNvPr id="19462" name="Picture 6" descr="Convention Banque de France – ministère de l'Éducation nationale | Citéc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4128" y="404664"/>
            <a:ext cx="2720752" cy="15068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Découpage par semestre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600200"/>
            <a:ext cx="8640960" cy="4637111"/>
          </a:xfrm>
        </p:spPr>
        <p:txBody>
          <a:bodyPr>
            <a:normAutofit lnSpcReduction="10000"/>
          </a:bodyPr>
          <a:lstStyle/>
          <a:p>
            <a:r>
              <a:rPr lang="fr-FR" dirty="0"/>
              <a:t>Semestre 1 : Connaissance des systèmes - </a:t>
            </a:r>
            <a:r>
              <a:rPr lang="fr-FR" dirty="0" smtClean="0"/>
              <a:t>	Méthodologie </a:t>
            </a:r>
            <a:r>
              <a:rPr lang="fr-FR" dirty="0"/>
              <a:t>de mesurage</a:t>
            </a:r>
          </a:p>
          <a:p>
            <a:r>
              <a:rPr lang="fr-FR" dirty="0"/>
              <a:t> </a:t>
            </a:r>
            <a:r>
              <a:rPr lang="fr-FR" dirty="0" smtClean="0"/>
              <a:t>Semestre </a:t>
            </a:r>
            <a:r>
              <a:rPr lang="fr-FR" dirty="0"/>
              <a:t>2 : Protection des biens et des </a:t>
            </a:r>
            <a:r>
              <a:rPr lang="fr-FR" dirty="0" smtClean="0"/>
              <a:t>	personnes</a:t>
            </a:r>
            <a:endParaRPr lang="fr-FR" dirty="0"/>
          </a:p>
          <a:p>
            <a:r>
              <a:rPr lang="fr-FR" dirty="0"/>
              <a:t> </a:t>
            </a:r>
            <a:r>
              <a:rPr lang="fr-FR" dirty="0" smtClean="0"/>
              <a:t>Semestre </a:t>
            </a:r>
            <a:r>
              <a:rPr lang="fr-FR" dirty="0"/>
              <a:t>3 : Etudes énergétiques</a:t>
            </a:r>
          </a:p>
          <a:p>
            <a:r>
              <a:rPr lang="fr-FR" dirty="0"/>
              <a:t> </a:t>
            </a:r>
            <a:r>
              <a:rPr lang="fr-FR" dirty="0" smtClean="0"/>
              <a:t>Semestre </a:t>
            </a:r>
            <a:r>
              <a:rPr lang="fr-FR" dirty="0"/>
              <a:t>4 : Protocole de maintenance - préparation au CCF</a:t>
            </a:r>
          </a:p>
          <a:p>
            <a:pPr>
              <a:buNone/>
            </a:pPr>
            <a:r>
              <a:rPr lang="fr-FR" dirty="0"/>
              <a:t/>
            </a:r>
            <a:br>
              <a:rPr lang="fr-FR" dirty="0"/>
            </a:br>
            <a:endParaRPr lang="fr-FR" dirty="0"/>
          </a:p>
        </p:txBody>
      </p:sp>
      <p:pic>
        <p:nvPicPr>
          <p:cNvPr id="4098" name="Picture 2" descr="Calendrier 2021 à Imprimer (gratuit) : au Format PD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5157192"/>
            <a:ext cx="2036599" cy="1440160"/>
          </a:xfrm>
          <a:prstGeom prst="rect">
            <a:avLst/>
          </a:prstGeom>
          <a:noFill/>
        </p:spPr>
      </p:pic>
      <p:pic>
        <p:nvPicPr>
          <p:cNvPr id="4100" name="Picture 4" descr="CLAUSS SCISEAUX PR TAILLER 5 PO DRT PNT RG - Cisailles et ciseaux -  WWG19T043 | 19T043 à Grainger, Canad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52320" y="5373216"/>
            <a:ext cx="1152128" cy="11521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995120" cy="1143000"/>
          </a:xfrm>
        </p:spPr>
        <p:txBody>
          <a:bodyPr/>
          <a:lstStyle/>
          <a:p>
            <a:r>
              <a:rPr lang="fr-FR" dirty="0" smtClean="0"/>
              <a:t>Rappel des compétences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FR" b="1" dirty="0"/>
              <a:t>C2 : </a:t>
            </a:r>
            <a:r>
              <a:rPr lang="fr-FR" dirty="0"/>
              <a:t>extraire les informations nécessaires à la réalisation des </a:t>
            </a:r>
            <a:r>
              <a:rPr lang="fr-FR" dirty="0" smtClean="0"/>
              <a:t>tâches</a:t>
            </a:r>
            <a:r>
              <a:rPr lang="fr-FR" b="1" dirty="0"/>
              <a:t> </a:t>
            </a:r>
            <a:endParaRPr lang="fr-FR" dirty="0"/>
          </a:p>
          <a:p>
            <a:r>
              <a:rPr lang="fr-FR" b="1" dirty="0"/>
              <a:t>C13 : </a:t>
            </a:r>
            <a:r>
              <a:rPr lang="fr-FR" dirty="0"/>
              <a:t>mesurer les grandeurs caractéristiques d’un ouvrage, d’une installation, d’un équipement </a:t>
            </a:r>
            <a:r>
              <a:rPr lang="fr-FR" dirty="0" smtClean="0"/>
              <a:t>électrique</a:t>
            </a:r>
            <a:endParaRPr lang="fr-FR" dirty="0"/>
          </a:p>
          <a:p>
            <a:r>
              <a:rPr lang="fr-FR" b="1" dirty="0"/>
              <a:t>C17 : </a:t>
            </a:r>
            <a:r>
              <a:rPr lang="fr-FR" dirty="0"/>
              <a:t>réaliser un diagnostic de performance y compris énergétique, de sécurité, d’un ouvrage, d’une installation, d’un équipement </a:t>
            </a:r>
            <a:r>
              <a:rPr lang="fr-FR" dirty="0" smtClean="0"/>
              <a:t>électrique</a:t>
            </a:r>
            <a:endParaRPr lang="fr-FR" dirty="0"/>
          </a:p>
          <a:p>
            <a:r>
              <a:rPr lang="fr-FR" b="1" dirty="0"/>
              <a:t>C18 : </a:t>
            </a:r>
            <a:r>
              <a:rPr lang="fr-FR" dirty="0"/>
              <a:t>réaliser des opérations de maintenance sur un ouvrage, une installation, un équipement électrique</a:t>
            </a:r>
          </a:p>
          <a:p>
            <a:endParaRPr lang="fr-FR" dirty="0"/>
          </a:p>
        </p:txBody>
      </p:sp>
      <p:pic>
        <p:nvPicPr>
          <p:cNvPr id="3074" name="Picture 2" descr="La compétence professionnelle | DIDAPRO - Didactique professionnel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6296" y="188640"/>
            <a:ext cx="1568313" cy="15121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TP 1 serie 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260648"/>
            <a:ext cx="9144000" cy="63213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TP 1 serie 1 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692696"/>
            <a:ext cx="9021002" cy="59046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TP 1 serie 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04663"/>
            <a:ext cx="9144000" cy="632421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TP 1 serie 2 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48680"/>
            <a:ext cx="9136901" cy="590465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03648" y="0"/>
            <a:ext cx="4968552" cy="1143000"/>
          </a:xfrm>
        </p:spPr>
        <p:txBody>
          <a:bodyPr>
            <a:normAutofit fontScale="90000"/>
          </a:bodyPr>
          <a:lstStyle/>
          <a:p>
            <a:pPr lvl="0"/>
            <a:r>
              <a:rPr lang="fr-FR" b="1" dirty="0"/>
              <a:t>Objectif de </a:t>
            </a:r>
            <a:r>
              <a:rPr lang="fr-FR" b="1" dirty="0" smtClean="0"/>
              <a:t>l’épreuve</a:t>
            </a:r>
            <a:endParaRPr lang="fr-FR" dirty="0"/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467544" y="1916832"/>
            <a:ext cx="8229600" cy="25922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C2 : </a:t>
            </a: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extraire les informations nécessaires à la réalisation des tâches</a:t>
            </a:r>
            <a:r>
              <a:rPr kumimoji="0" lang="fr-FR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 </a:t>
            </a:r>
            <a:endParaRPr kumimoji="0" lang="fr-FR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C13 : </a:t>
            </a: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mesurer les grandeurs caractéristiques d’un ouvrage, d’une installation, d’un équipement électrique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C17 : </a:t>
            </a: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réaliser un diagnostic de performance y compris énergétique, de sécurité, d’un ouvrage, d’une installation, d’un équipement électrique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C18 : </a:t>
            </a:r>
            <a:r>
              <a:rPr kumimoji="0" lang="fr-FR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réaliser des opérations de maintenance sur un ouvrage, une installation, un équipement électrique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323528" y="908720"/>
            <a:ext cx="856895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Cette épreuve permet de </a:t>
            </a:r>
            <a:r>
              <a:rPr lang="fr-FR" sz="2800" b="1" dirty="0"/>
              <a:t>valider tout ou partie des compétences </a:t>
            </a:r>
            <a:r>
              <a:rPr lang="fr-FR" sz="2800" dirty="0"/>
              <a:t>en relation avec le pôle d’activité</a:t>
            </a:r>
          </a:p>
          <a:p>
            <a:endParaRPr lang="fr-FR" dirty="0"/>
          </a:p>
        </p:txBody>
      </p:sp>
      <p:sp>
        <p:nvSpPr>
          <p:cNvPr id="6" name="ZoneTexte 5"/>
          <p:cNvSpPr txBox="1"/>
          <p:nvPr/>
        </p:nvSpPr>
        <p:spPr>
          <a:xfrm>
            <a:off x="179512" y="4077072"/>
            <a:ext cx="871296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Les indicateurs d’évaluation sont sélectionnés parmi les "</a:t>
            </a:r>
            <a:r>
              <a:rPr lang="fr-FR" sz="2800" b="1" dirty="0"/>
              <a:t>critères d’observation de la compétence </a:t>
            </a:r>
            <a:r>
              <a:rPr lang="fr-FR" sz="2800" dirty="0"/>
              <a:t>" des tableaux décrivant les compétences.</a:t>
            </a:r>
          </a:p>
          <a:p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179512" y="5445224"/>
            <a:ext cx="842493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 smtClean="0"/>
              <a:t>L’évaluation de cette unité est assurée par les enseignants des disciplines </a:t>
            </a:r>
            <a:r>
              <a:rPr lang="fr-FR" sz="2800" b="1" dirty="0" smtClean="0"/>
              <a:t>physique-chimie</a:t>
            </a:r>
            <a:r>
              <a:rPr lang="fr-FR" sz="2800" dirty="0" smtClean="0"/>
              <a:t> et </a:t>
            </a:r>
            <a:r>
              <a:rPr lang="fr-FR" sz="2800" b="1" dirty="0" smtClean="0"/>
              <a:t>sciences et techniques industrielles</a:t>
            </a:r>
            <a:r>
              <a:rPr lang="fr-FR" sz="2800" dirty="0" smtClean="0"/>
              <a:t>.</a:t>
            </a:r>
          </a:p>
          <a:p>
            <a:endParaRPr lang="fr-FR" dirty="0"/>
          </a:p>
        </p:txBody>
      </p:sp>
      <p:sp>
        <p:nvSpPr>
          <p:cNvPr id="2050" name="AutoShape 2" descr="Créer un Objectif SMART en 5 points - CAMPUS PNL"/>
          <p:cNvSpPr>
            <a:spLocks noChangeAspect="1" noChangeArrowheads="1"/>
          </p:cNvSpPr>
          <p:nvPr/>
        </p:nvSpPr>
        <p:spPr bwMode="auto">
          <a:xfrm>
            <a:off x="155575" y="-822325"/>
            <a:ext cx="2009775" cy="1714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2052" name="AutoShape 4" descr="Créer un Objectif SMART en 5 points - CAMPUS PNL"/>
          <p:cNvSpPr>
            <a:spLocks noChangeAspect="1" noChangeArrowheads="1"/>
          </p:cNvSpPr>
          <p:nvPr/>
        </p:nvSpPr>
        <p:spPr bwMode="auto">
          <a:xfrm>
            <a:off x="155575" y="-822325"/>
            <a:ext cx="2009775" cy="1714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054" name="Picture 6" descr="Créer un Objectif SMART en 5 points - CAMPUS PN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16216" y="0"/>
            <a:ext cx="1149290" cy="9807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5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capacité c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404664"/>
            <a:ext cx="8946928" cy="57606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apacité c1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620688"/>
            <a:ext cx="8961723" cy="53285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apacité c1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476672"/>
            <a:ext cx="8620747" cy="57606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capacité c1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7504" y="332655"/>
            <a:ext cx="8712968" cy="61986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b="1" dirty="0"/>
              <a:t>Formes de l’évaluation</a:t>
            </a:r>
            <a:br>
              <a:rPr lang="fr-FR" b="1" dirty="0"/>
            </a:br>
            <a:r>
              <a:rPr lang="fr-FR" b="1" dirty="0" smtClean="0"/>
              <a:t>(</a:t>
            </a:r>
            <a:r>
              <a:rPr lang="fr-FR" b="1" dirty="0"/>
              <a:t>Contrôle en cours de </a:t>
            </a:r>
            <a:r>
              <a:rPr lang="fr-FR" b="1" dirty="0" smtClean="0"/>
              <a:t>formation</a:t>
            </a:r>
            <a:r>
              <a:rPr lang="fr-FR" dirty="0" smtClean="0"/>
              <a:t>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507288" cy="4925144"/>
          </a:xfrm>
        </p:spPr>
        <p:txBody>
          <a:bodyPr>
            <a:normAutofit/>
          </a:bodyPr>
          <a:lstStyle/>
          <a:p>
            <a:r>
              <a:rPr lang="fr-FR" sz="3000" dirty="0" smtClean="0"/>
              <a:t>L’évaluation porte sur </a:t>
            </a:r>
            <a:r>
              <a:rPr lang="fr-FR" sz="3000" dirty="0"/>
              <a:t>au moins une </a:t>
            </a:r>
            <a:r>
              <a:rPr lang="fr-FR" sz="3000" b="1" dirty="0"/>
              <a:t>activité d’analyse-diagnostic </a:t>
            </a:r>
            <a:r>
              <a:rPr lang="fr-FR" sz="3000" dirty="0"/>
              <a:t>ou une </a:t>
            </a:r>
            <a:r>
              <a:rPr lang="fr-FR" sz="3000" b="1" dirty="0"/>
              <a:t>de maintenance </a:t>
            </a:r>
            <a:r>
              <a:rPr lang="fr-FR" sz="3000" dirty="0"/>
              <a:t>conduite en centre de formation ou en entreprise</a:t>
            </a:r>
            <a:r>
              <a:rPr lang="fr-FR" sz="3000" dirty="0" smtClean="0"/>
              <a:t>.</a:t>
            </a:r>
            <a:endParaRPr lang="fr-FR" sz="3000" dirty="0"/>
          </a:p>
          <a:p>
            <a:r>
              <a:rPr lang="fr-FR" sz="3000" dirty="0"/>
              <a:t>La commission d’évaluation observe le travail réalisé par le candidat à partir de la </a:t>
            </a:r>
            <a:r>
              <a:rPr lang="fr-FR" sz="3000" b="1" dirty="0"/>
              <a:t>grille nationale </a:t>
            </a:r>
            <a:r>
              <a:rPr lang="fr-FR" sz="3000" b="1" dirty="0" smtClean="0"/>
              <a:t>d’évaluation</a:t>
            </a:r>
            <a:r>
              <a:rPr lang="fr-FR" sz="3000" dirty="0" smtClean="0"/>
              <a:t>.</a:t>
            </a:r>
            <a:endParaRPr lang="fr-FR" sz="3000" dirty="0"/>
          </a:p>
          <a:p>
            <a:r>
              <a:rPr lang="fr-FR" sz="3000" dirty="0"/>
              <a:t>L’évaluation et l’échange avec le candidat permettent de mettre en évidence </a:t>
            </a:r>
            <a:r>
              <a:rPr lang="fr-FR" sz="3000" b="1" dirty="0"/>
              <a:t>les compétences mobilisées</a:t>
            </a:r>
            <a:r>
              <a:rPr lang="fr-FR" sz="3000" dirty="0"/>
              <a:t>.</a:t>
            </a:r>
          </a:p>
          <a:p>
            <a:endParaRPr lang="fr-FR" dirty="0"/>
          </a:p>
        </p:txBody>
      </p:sp>
      <p:pic>
        <p:nvPicPr>
          <p:cNvPr id="23554" name="Picture 2" descr="Outils d'évaluation en BTS MMV - éduscol ST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47856" y="0"/>
            <a:ext cx="1296144" cy="10945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332656"/>
            <a:ext cx="8640960" cy="6336704"/>
          </a:xfrm>
        </p:spPr>
        <p:txBody>
          <a:bodyPr>
            <a:noAutofit/>
          </a:bodyPr>
          <a:lstStyle/>
          <a:p>
            <a:r>
              <a:rPr lang="fr-FR" sz="3000" dirty="0"/>
              <a:t>La commission d’évaluation est composée de deux professeurs (ou formateurs), un de </a:t>
            </a:r>
            <a:r>
              <a:rPr lang="fr-FR" sz="3000" b="1" dirty="0"/>
              <a:t>physique-chimie</a:t>
            </a:r>
            <a:r>
              <a:rPr lang="fr-FR" sz="3000" dirty="0"/>
              <a:t> et un de </a:t>
            </a:r>
            <a:r>
              <a:rPr lang="fr-FR" sz="3000" b="1" dirty="0"/>
              <a:t>sciences et techniques </a:t>
            </a:r>
            <a:r>
              <a:rPr lang="fr-FR" sz="3000" b="1" dirty="0" smtClean="0"/>
              <a:t>industrielles</a:t>
            </a:r>
            <a:r>
              <a:rPr lang="fr-FR" sz="3000" dirty="0" smtClean="0"/>
              <a:t>.</a:t>
            </a:r>
            <a:endParaRPr lang="fr-FR" sz="3000" dirty="0"/>
          </a:p>
          <a:p>
            <a:r>
              <a:rPr lang="fr-FR" sz="3000" dirty="0"/>
              <a:t>Si le travail observé est réalisé en entreprise, la  commission  d’évaluation  s’entretient  avec  le  candidat qui présente son activité </a:t>
            </a:r>
            <a:r>
              <a:rPr lang="fr-FR" sz="3000" b="1" dirty="0"/>
              <a:t>en présence du tuteur</a:t>
            </a:r>
            <a:r>
              <a:rPr lang="fr-FR" sz="3000" dirty="0"/>
              <a:t> (ou maître d’apprentissage</a:t>
            </a:r>
            <a:r>
              <a:rPr lang="fr-FR" sz="3000" dirty="0" smtClean="0"/>
              <a:t>).</a:t>
            </a:r>
          </a:p>
          <a:p>
            <a:r>
              <a:rPr lang="fr-FR" sz="3000" dirty="0" smtClean="0"/>
              <a:t>Lorsque le stage participe à l’évaluation de cette unité, l’évaluation des compétences mobilisées durant </a:t>
            </a:r>
            <a:r>
              <a:rPr lang="fr-FR" sz="3000" b="1" dirty="0" smtClean="0"/>
              <a:t>le stage compte pour 1/3 de la proposition de note</a:t>
            </a:r>
            <a:r>
              <a:rPr lang="fr-FR" sz="3000" dirty="0" smtClean="0"/>
              <a:t> émise par la commission d’évaluation.</a:t>
            </a:r>
            <a:endParaRPr lang="fr-FR" sz="3000" dirty="0"/>
          </a:p>
          <a:p>
            <a:pPr>
              <a:buNone/>
            </a:pPr>
            <a:endParaRPr lang="fr-FR" sz="27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02840" y="1988840"/>
            <a:ext cx="8229600" cy="748680"/>
          </a:xfrm>
        </p:spPr>
        <p:txBody>
          <a:bodyPr/>
          <a:lstStyle/>
          <a:p>
            <a:r>
              <a:rPr lang="fr-FR" dirty="0" smtClean="0"/>
              <a:t>Merci de votre attention.</a:t>
            </a:r>
            <a:endParaRPr lang="fr-FR" dirty="0"/>
          </a:p>
        </p:txBody>
      </p:sp>
      <p:sp>
        <p:nvSpPr>
          <p:cNvPr id="4" name="Espace réservé du contenu 2"/>
          <p:cNvSpPr txBox="1">
            <a:spLocks/>
          </p:cNvSpPr>
          <p:nvPr/>
        </p:nvSpPr>
        <p:spPr>
          <a:xfrm>
            <a:off x="323528" y="2708920"/>
            <a:ext cx="4680520" cy="7486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Y a-t-il des questions ?</a:t>
            </a:r>
          </a:p>
        </p:txBody>
      </p:sp>
      <p:sp>
        <p:nvSpPr>
          <p:cNvPr id="27650" name="AutoShape 2" descr="a votre attention"/>
          <p:cNvSpPr>
            <a:spLocks noChangeAspect="1" noChangeArrowheads="1"/>
          </p:cNvSpPr>
          <p:nvPr/>
        </p:nvSpPr>
        <p:spPr bwMode="auto">
          <a:xfrm>
            <a:off x="155575" y="-876300"/>
            <a:ext cx="1381125" cy="1828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27652" name="Picture 4" descr="a votre atten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908720"/>
            <a:ext cx="3457575" cy="4572000"/>
          </a:xfrm>
          <a:prstGeom prst="rect">
            <a:avLst/>
          </a:prstGeom>
          <a:noFill/>
        </p:spPr>
      </p:pic>
      <p:sp>
        <p:nvSpPr>
          <p:cNvPr id="7" name="Espace réservé du contenu 2"/>
          <p:cNvSpPr txBox="1">
            <a:spLocks/>
          </p:cNvSpPr>
          <p:nvPr/>
        </p:nvSpPr>
        <p:spPr>
          <a:xfrm>
            <a:off x="323528" y="3400400"/>
            <a:ext cx="4680520" cy="7486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fr-FR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J’ai la réponse !</a:t>
            </a:r>
          </a:p>
        </p:txBody>
      </p:sp>
      <p:pic>
        <p:nvPicPr>
          <p:cNvPr id="27654" name="Picture 6" descr="Encourageons les enfants à dire « je ne sais pas »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4437112"/>
            <a:ext cx="2536215" cy="20162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7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262</Words>
  <Application>Microsoft Office PowerPoint</Application>
  <PresentationFormat>Affichage à l'écran (4:3)</PresentationFormat>
  <Paragraphs>33</Paragraphs>
  <Slides>15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16" baseType="lpstr">
      <vt:lpstr>Thème Office</vt:lpstr>
      <vt:lpstr>Évolution de BTS Électrotechnique</vt:lpstr>
      <vt:lpstr>Découpage par semestre</vt:lpstr>
      <vt:lpstr>Rappel des compétences</vt:lpstr>
      <vt:lpstr>Diapositive 4</vt:lpstr>
      <vt:lpstr>Diapositive 5</vt:lpstr>
      <vt:lpstr>Diapositive 6</vt:lpstr>
      <vt:lpstr>Diapositive 7</vt:lpstr>
      <vt:lpstr>Objectif de l’épreuve</vt:lpstr>
      <vt:lpstr>Diapositive 9</vt:lpstr>
      <vt:lpstr>Diapositive 10</vt:lpstr>
      <vt:lpstr>Diapositive 11</vt:lpstr>
      <vt:lpstr>Diapositive 12</vt:lpstr>
      <vt:lpstr>Formes de l’évaluation (Contrôle en cours de formation)</vt:lpstr>
      <vt:lpstr>Diapositive 14</vt:lpstr>
      <vt:lpstr>Diapositive 15</vt:lpstr>
    </vt:vector>
  </TitlesOfParts>
  <Company>Hewlett-Packard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Évolution de BTS Électrotechnique</dc:title>
  <dc:creator/>
  <cp:lastModifiedBy>Patrick</cp:lastModifiedBy>
  <cp:revision>17</cp:revision>
  <dcterms:created xsi:type="dcterms:W3CDTF">2021-05-10T09:51:27Z</dcterms:created>
  <dcterms:modified xsi:type="dcterms:W3CDTF">2021-06-16T19:24:13Z</dcterms:modified>
</cp:coreProperties>
</file>