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8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6"/>
  </p:normalViewPr>
  <p:slideViewPr>
    <p:cSldViewPr snapToGrid="0">
      <p:cViewPr varScale="1">
        <p:scale>
          <a:sx n="47" d="100"/>
          <a:sy n="47" d="100"/>
        </p:scale>
        <p:origin x="-1364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D98ED-D2F4-485E-97BD-9003FAF8252E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2DCF4-1B04-466C-A870-936E27ADA24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2285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1587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3874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7375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03654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227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6893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75044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08455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9817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43766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69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53932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91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48935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00334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6465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BEE5B-90BA-4F65-BD96-5524567A93D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013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lettres.discipline.ac-lille.fr/ressources/enseigner-en-bts-1" TargetMode="External"/><Relationship Id="rId2" Type="http://schemas.openxmlformats.org/officeDocument/2006/relationships/hyperlink" Target="http://lettres.discipline.ac-lille.f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34F9472-3C6B-49BE-8186-DE5F7EAFAE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091" y="164987"/>
            <a:ext cx="1149545" cy="114954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39636" y="2364207"/>
            <a:ext cx="10018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b="1" dirty="0"/>
          </a:p>
          <a:p>
            <a:r>
              <a:rPr lang="fr-FR" sz="2400" b="1" dirty="0"/>
              <a:t>L’épreuve de CGE (Culture Générale et Expression), un levier pour construire l’</a:t>
            </a:r>
            <a:r>
              <a:rPr lang="fr-FR" sz="2400" b="1" i="1" dirty="0"/>
              <a:t>ethos</a:t>
            </a:r>
            <a:r>
              <a:rPr lang="fr-FR" sz="2400" b="1" dirty="0"/>
              <a:t> étudiant ?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2700" y="3943350"/>
            <a:ext cx="5829300" cy="291465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109" y="6483927"/>
            <a:ext cx="6165273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Séminaire académique 12 mai 2021</a:t>
            </a: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939636" y="1314532"/>
            <a:ext cx="10252364" cy="872836"/>
          </a:xfrm>
        </p:spPr>
        <p:txBody>
          <a:bodyPr>
            <a:normAutofit/>
          </a:bodyPr>
          <a:lstStyle/>
          <a:p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BTS ÉLECTROTECHNIQUE</a:t>
            </a:r>
          </a:p>
        </p:txBody>
      </p:sp>
    </p:spTree>
    <p:extLst>
      <p:ext uri="{BB962C8B-B14F-4D97-AF65-F5344CB8AC3E}">
        <p14:creationId xmlns:p14="http://schemas.microsoft.com/office/powerpoint/2010/main" xmlns="" val="340195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 fontScale="90000"/>
          </a:bodyPr>
          <a:lstStyle/>
          <a:p>
            <a:r>
              <a:rPr lang="fr-FR" dirty="0"/>
              <a:t>Définition de la CGE / Objectifs</a:t>
            </a:r>
            <a:br>
              <a:rPr lang="fr-FR" dirty="0"/>
            </a:br>
            <a:r>
              <a:rPr lang="fr-FR" dirty="0"/>
              <a:t>Culture Générale et Expression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1092530"/>
            <a:ext cx="9599075" cy="5765469"/>
          </a:xfrm>
        </p:spPr>
        <p:txBody>
          <a:bodyPr>
            <a:noAutofit/>
          </a:bodyPr>
          <a:lstStyle/>
          <a:p>
            <a:r>
              <a:rPr lang="fr-FR" dirty="0"/>
              <a:t>Construire des compétences pour : </a:t>
            </a:r>
          </a:p>
          <a:p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/>
              <a:t>Savoir communiquer oralement ;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/>
              <a:t>Être capable de s’informer et de se documenter ;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/>
              <a:t>Être capable de maîtriser la langue à l’oral 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/>
              <a:t>Être capable de maîtriser la langue à l’écrit ;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/>
              <a:t>Pouvoir appréhender un message 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/>
              <a:t>Être capable d’apprécier un message ou une situation ;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/>
              <a:t>Pouvoir réaliser un message…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  <a:p>
            <a:pPr marL="457200" lvl="1" indent="0">
              <a:buNone/>
            </a:pPr>
            <a:r>
              <a:rPr lang="fr-FR" dirty="0"/>
              <a:t>									</a:t>
            </a:r>
            <a:r>
              <a:rPr lang="fr-FR" sz="1000" dirty="0"/>
              <a:t>BOEN n°07 du  17 février 2005 et BOEN n°47 du 16 décembre 2006</a:t>
            </a:r>
          </a:p>
          <a:p>
            <a:pPr marL="457200" lvl="1" indent="0">
              <a:buNone/>
            </a:pPr>
            <a:r>
              <a:rPr lang="fr-FR" sz="1000" dirty="0"/>
              <a:t>									Référentiels du BTS Électrotechnique de 2006 et 2022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03452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 fontScale="90000"/>
          </a:bodyPr>
          <a:lstStyle/>
          <a:p>
            <a:r>
              <a:rPr lang="fr-FR" dirty="0"/>
              <a:t>Définition de la CGE / Objectifs</a:t>
            </a:r>
            <a:br>
              <a:rPr lang="fr-FR" dirty="0"/>
            </a:br>
            <a:r>
              <a:rPr lang="fr-FR" dirty="0"/>
              <a:t>Culture Générale et Expression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66307" y="2624447"/>
            <a:ext cx="10121980" cy="4233552"/>
          </a:xfrm>
        </p:spPr>
        <p:txBody>
          <a:bodyPr>
            <a:noAutofit/>
          </a:bodyPr>
          <a:lstStyle/>
          <a:p>
            <a:pPr algn="just"/>
            <a:r>
              <a:rPr lang="fr-FR" dirty="0"/>
              <a:t>Entre les deux référentiels (2006 et 2022), peu de différences, d’ailleurs le référentiel de 2022 renvoie explicitement au BOEN n°47 du 16 décembre 2006 qui fonde le référentiel de 2006.</a:t>
            </a:r>
          </a:p>
          <a:p>
            <a:pPr algn="just"/>
            <a:r>
              <a:rPr lang="fr-FR" dirty="0"/>
              <a:t>Il convient donc d’y revenir et de penser ses enjeux et la perspective édictée par le nouveau référentiel.</a:t>
            </a:r>
          </a:p>
          <a:p>
            <a:endParaRPr lang="fr-FR" dirty="0"/>
          </a:p>
          <a:p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  <a:p>
            <a:pPr marL="457200" lvl="1" indent="0">
              <a:buNone/>
            </a:pPr>
            <a:r>
              <a:rPr lang="fr-FR" dirty="0"/>
              <a:t>									</a:t>
            </a:r>
            <a:r>
              <a:rPr lang="fr-FR" sz="1000" dirty="0"/>
              <a:t>BOEN n°07 du  17 février 2005 et BOEN n°47 du 16 décembre 2006</a:t>
            </a:r>
          </a:p>
          <a:p>
            <a:pPr marL="457200" lvl="1" indent="0">
              <a:buNone/>
            </a:pPr>
            <a:r>
              <a:rPr lang="fr-FR" sz="1000" dirty="0"/>
              <a:t>									Référentiels du BTS Électrotechnique de 2006 et 2022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875544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 fontScale="90000"/>
          </a:bodyPr>
          <a:lstStyle/>
          <a:p>
            <a:r>
              <a:rPr lang="fr-FR" dirty="0"/>
              <a:t>Définition de la CGE / Objectifs</a:t>
            </a:r>
            <a:br>
              <a:rPr lang="fr-FR" dirty="0"/>
            </a:br>
            <a:r>
              <a:rPr lang="fr-FR" dirty="0"/>
              <a:t>Culture Générale et Expression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1" y="1603169"/>
            <a:ext cx="9599075" cy="525483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i="1" dirty="0"/>
          </a:p>
          <a:p>
            <a:pPr marL="0" indent="0">
              <a:buNone/>
            </a:pPr>
            <a:endParaRPr lang="fr-FR" i="1" dirty="0"/>
          </a:p>
          <a:p>
            <a:pPr marL="0" indent="0" algn="just">
              <a:buNone/>
            </a:pPr>
            <a:r>
              <a:rPr lang="fr-FR" i="1" dirty="0"/>
              <a:t>« Le but de l’enseignement du français dans les sections de techniciens supérieurs est de </a:t>
            </a:r>
            <a:r>
              <a:rPr lang="fr-FR" b="1" i="1" dirty="0"/>
              <a:t>donner aux étudiants la culture générale dont ils auront besoin dans leur vie professionnelle</a:t>
            </a:r>
            <a:r>
              <a:rPr lang="fr-FR" i="1" dirty="0"/>
              <a:t> et </a:t>
            </a:r>
            <a:r>
              <a:rPr lang="fr-FR" b="1" i="1" dirty="0"/>
              <a:t>dans leur vie de citoyen </a:t>
            </a:r>
            <a:r>
              <a:rPr lang="fr-FR" i="1" dirty="0"/>
              <a:t>et </a:t>
            </a:r>
            <a:r>
              <a:rPr lang="fr-FR" b="1" i="1" dirty="0"/>
              <a:t>de les rendre aptes à une communication efficace à l’oral et à l’écrit</a:t>
            </a:r>
            <a:r>
              <a:rPr lang="fr-FR" i="1" dirty="0"/>
              <a:t>. »</a:t>
            </a:r>
          </a:p>
          <a:p>
            <a:endParaRPr lang="fr-FR" dirty="0"/>
          </a:p>
          <a:p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  <a:p>
            <a:pPr marL="457200" lvl="1" indent="0">
              <a:buNone/>
            </a:pPr>
            <a:r>
              <a:rPr lang="fr-FR" dirty="0"/>
              <a:t>									</a:t>
            </a:r>
            <a:r>
              <a:rPr lang="fr-FR" sz="1000" dirty="0"/>
              <a:t>BOEN n°07 du  17 février 2005 et BOEN n°47 du 16 décembre 2006</a:t>
            </a:r>
          </a:p>
          <a:p>
            <a:pPr marL="457200" lvl="1" indent="0">
              <a:buNone/>
            </a:pPr>
            <a:r>
              <a:rPr lang="fr-FR" sz="1000" dirty="0"/>
              <a:t>									Référentiels du BTS Électrotechnique de 2006 et 2022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711403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 fontScale="90000"/>
          </a:bodyPr>
          <a:lstStyle/>
          <a:p>
            <a:r>
              <a:rPr lang="fr-FR" dirty="0"/>
              <a:t>Définition de la CGE / Objectifs</a:t>
            </a:r>
            <a:br>
              <a:rPr lang="fr-FR" dirty="0"/>
            </a:br>
            <a:r>
              <a:rPr lang="fr-FR" dirty="0"/>
              <a:t>Culture Générale et Expression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22567" y="1163782"/>
            <a:ext cx="9765720" cy="569421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i="1" dirty="0"/>
          </a:p>
          <a:p>
            <a:pPr marL="0" indent="0">
              <a:buNone/>
            </a:pPr>
            <a:endParaRPr lang="fr-FR" i="1" dirty="0"/>
          </a:p>
          <a:p>
            <a:pPr marL="0" indent="0">
              <a:buNone/>
            </a:pPr>
            <a:r>
              <a:rPr lang="fr-FR" i="1" dirty="0"/>
              <a:t>« - </a:t>
            </a:r>
            <a:r>
              <a:rPr lang="fr-FR" b="1" i="1" dirty="0"/>
              <a:t>créer une culture commune </a:t>
            </a:r>
            <a:r>
              <a:rPr lang="fr-FR" i="1" dirty="0"/>
              <a:t>chez des étudiants arrivant d’horizons scolaires variés ;</a:t>
            </a:r>
          </a:p>
          <a:p>
            <a:pPr marL="0" indent="0">
              <a:buNone/>
            </a:pPr>
            <a:r>
              <a:rPr lang="fr-FR" i="1" dirty="0"/>
              <a:t> </a:t>
            </a:r>
            <a:br>
              <a:rPr lang="fr-FR" i="1" dirty="0"/>
            </a:br>
            <a:r>
              <a:rPr lang="fr-FR" i="1" dirty="0"/>
              <a:t>- </a:t>
            </a:r>
            <a:r>
              <a:rPr lang="fr-FR" b="1" i="1" dirty="0"/>
              <a:t>développer la curiosité</a:t>
            </a:r>
            <a:r>
              <a:rPr lang="fr-FR" i="1" dirty="0"/>
              <a:t> des étudiants dans le sens d’une culture générale ouverte sur les problèmes du monde contemporain (questions de société, de politique, d’éthique, d’esthétique) ; </a:t>
            </a:r>
          </a:p>
          <a:p>
            <a:pPr marL="0" indent="0">
              <a:buNone/>
            </a:pPr>
            <a:r>
              <a:rPr lang="fr-FR" i="1" dirty="0"/>
              <a:t/>
            </a:r>
            <a:br>
              <a:rPr lang="fr-FR" i="1" dirty="0"/>
            </a:br>
            <a:r>
              <a:rPr lang="fr-FR" i="1" dirty="0"/>
              <a:t>- </a:t>
            </a:r>
            <a:r>
              <a:rPr lang="fr-FR" b="1" i="1" dirty="0"/>
              <a:t>développer le sens de la réflexion</a:t>
            </a:r>
            <a:r>
              <a:rPr lang="fr-FR" i="1" dirty="0"/>
              <a:t>… » </a:t>
            </a:r>
          </a:p>
          <a:p>
            <a:endParaRPr lang="fr-FR" dirty="0"/>
          </a:p>
          <a:p>
            <a:r>
              <a:rPr lang="fr-FR" dirty="0"/>
              <a:t>La place de l’étudiant ? Autonomie et progressivité.</a:t>
            </a:r>
          </a:p>
          <a:p>
            <a:endParaRPr lang="fr-FR" dirty="0"/>
          </a:p>
          <a:p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  <a:p>
            <a:pPr marL="457200" lvl="1" indent="0">
              <a:buNone/>
            </a:pPr>
            <a:r>
              <a:rPr lang="fr-FR" dirty="0"/>
              <a:t>									</a:t>
            </a:r>
            <a:r>
              <a:rPr lang="fr-FR" sz="1000" dirty="0"/>
              <a:t>BOEN n°07 du  17 février 2005 et BOEN n°47 du 16 décembre 2006</a:t>
            </a:r>
          </a:p>
          <a:p>
            <a:pPr marL="457200" lvl="1" indent="0">
              <a:buNone/>
            </a:pPr>
            <a:r>
              <a:rPr lang="fr-FR" sz="1000" dirty="0"/>
              <a:t>									Référentiels du BTS Électrotechnique de 2006 et 2022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2902802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CGE et positionnement étudiant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22567" y="1163782"/>
            <a:ext cx="9765720" cy="569421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i="1" dirty="0"/>
          </a:p>
          <a:p>
            <a:endParaRPr lang="fr-FR" dirty="0"/>
          </a:p>
          <a:p>
            <a:r>
              <a:rPr lang="fr-FR" dirty="0"/>
              <a:t>La place de l’étudiant ? </a:t>
            </a:r>
          </a:p>
          <a:p>
            <a:endParaRPr lang="fr-FR" dirty="0"/>
          </a:p>
          <a:p>
            <a:r>
              <a:rPr lang="fr-FR" dirty="0"/>
              <a:t>Autonomie et progressivité en BTS ?</a:t>
            </a:r>
          </a:p>
          <a:p>
            <a:endParaRPr lang="fr-FR" dirty="0"/>
          </a:p>
          <a:p>
            <a:r>
              <a:rPr lang="fr-FR" dirty="0"/>
              <a:t>Quels leviers ?</a:t>
            </a:r>
          </a:p>
          <a:p>
            <a:endParaRPr lang="fr-FR" dirty="0"/>
          </a:p>
          <a:p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781282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CGE / Programme 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22567" y="1163782"/>
            <a:ext cx="9765720" cy="5694217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Année 1 : thèmes libres à l’appréciation du professeur :</a:t>
            </a:r>
          </a:p>
          <a:p>
            <a:pPr marL="0" indent="0" algn="just">
              <a:buNone/>
            </a:pPr>
            <a:r>
              <a:rPr lang="fr-FR" sz="1600" dirty="0"/>
              <a:t>« </a:t>
            </a:r>
            <a:r>
              <a:rPr lang="fr-FR" sz="1600" b="1" dirty="0"/>
              <a:t>Chaque professeur de français conserve la responsabilité de définir son projet pédagogique</a:t>
            </a:r>
            <a:r>
              <a:rPr lang="fr-FR" sz="1600" dirty="0"/>
              <a:t>, en déterminant ses priorités et sa progression. Il prend en charge, selon les horaires dont il dispose, les exigences professionnelles propres aux sections où il enseigne et </a:t>
            </a:r>
            <a:r>
              <a:rPr lang="fr-FR" sz="1600" b="1" dirty="0"/>
              <a:t>répond aux besoins recensés chez ses étudiants ou ses stagiaires</a:t>
            </a:r>
            <a:r>
              <a:rPr lang="fr-FR" sz="1600" dirty="0"/>
              <a:t>. </a:t>
            </a:r>
            <a:r>
              <a:rPr lang="fr-FR" sz="1600" b="1" dirty="0"/>
              <a:t>Chaque fois que cela est possible, il veille à établir des liens entre l’enseignement qu’il dispense et les enseignements généraux </a:t>
            </a:r>
            <a:r>
              <a:rPr lang="fr-FR" sz="1600" dirty="0"/>
              <a:t>et professionnels que ses étudiants reçoivent dans leur section. »</a:t>
            </a:r>
          </a:p>
          <a:p>
            <a:pPr>
              <a:buFont typeface="Arial" panose="020B0604020202020204" pitchFamily="34" charset="0"/>
              <a:buChar char="•"/>
            </a:pP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Année 2 : 2 thèmes annuels, obligatoires (que l’on ne peut traiter par avance) renouvelables par moitié : 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  <a:p>
            <a:pPr lvl="2">
              <a:buFont typeface="Wingdings" pitchFamily="2" charset="2"/>
              <a:buChar char="q"/>
            </a:pPr>
            <a:r>
              <a:rPr lang="fr-FR" sz="1600" dirty="0"/>
              <a:t>Thème 1 « De la musique avant toute chose ? » (2020-21 et 2021-22) ;</a:t>
            </a:r>
          </a:p>
          <a:p>
            <a:pPr lvl="2">
              <a:buFont typeface="Wingdings" pitchFamily="2" charset="2"/>
              <a:buChar char="q"/>
            </a:pPr>
            <a:r>
              <a:rPr lang="fr-FR" sz="1600" dirty="0"/>
              <a:t>Thème 2 «  Dans ma maison » (2021-22 et 2022-23)</a:t>
            </a:r>
          </a:p>
          <a:p>
            <a:pPr marL="914400" lvl="2" indent="0">
              <a:buNone/>
            </a:pPr>
            <a:endParaRPr lang="fr-FR" dirty="0"/>
          </a:p>
          <a:p>
            <a:pPr marL="0" indent="0" algn="r">
              <a:buNone/>
            </a:pPr>
            <a:endParaRPr lang="fr-FR" sz="1000" dirty="0"/>
          </a:p>
          <a:p>
            <a:pPr marL="0" indent="0" algn="r">
              <a:buNone/>
            </a:pPr>
            <a:r>
              <a:rPr lang="fr-FR" sz="1000" dirty="0"/>
              <a:t>https://</a:t>
            </a:r>
            <a:r>
              <a:rPr lang="fr-FR" sz="1000" dirty="0" err="1"/>
              <a:t>www.education.gouv.fr</a:t>
            </a:r>
            <a:r>
              <a:rPr lang="fr-FR" sz="1000" dirty="0"/>
              <a:t>/</a:t>
            </a:r>
            <a:r>
              <a:rPr lang="fr-FR" sz="1000" dirty="0" err="1"/>
              <a:t>bo</a:t>
            </a:r>
            <a:r>
              <a:rPr lang="fr-FR" sz="1000" dirty="0"/>
              <a:t>/21/Hebdo16/ESRS2102690N.htm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4118575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CGE / définition de l’épreuve « E1 / U1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22567" y="1163782"/>
            <a:ext cx="9765720" cy="569421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i="1" dirty="0"/>
          </a:p>
          <a:p>
            <a:r>
              <a:rPr lang="fr-FR" dirty="0"/>
              <a:t>Deux possibilités d’évaluation : soit le CCF, soit l’épreuve écrite ponctuelle :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>
                <a:solidFill>
                  <a:srgbClr val="FF0000"/>
                </a:solidFill>
              </a:rPr>
              <a:t>Donc, ou bien </a:t>
            </a:r>
            <a:r>
              <a:rPr lang="fr-FR" dirty="0"/>
              <a:t>une Épreuve ponctuelle : 4h / </a:t>
            </a:r>
            <a:r>
              <a:rPr lang="fr-FR" dirty="0" err="1"/>
              <a:t>coéf</a:t>
            </a:r>
            <a:r>
              <a:rPr lang="fr-FR" dirty="0"/>
              <a:t> 2 / au terme de l’année 2</a:t>
            </a:r>
          </a:p>
          <a:p>
            <a:endParaRPr lang="fr-FR" dirty="0"/>
          </a:p>
          <a:p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fr-FR" b="1" dirty="0"/>
              <a:t>La synthèse de documents </a:t>
            </a:r>
            <a:r>
              <a:rPr lang="fr-FR" dirty="0"/>
              <a:t>(supports variés, texte littéraire ou non, extrait d’essai, diagramme, document iconographique) / 40 pts 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b="1" dirty="0"/>
              <a:t>L’expression personnelle </a:t>
            </a:r>
            <a:r>
              <a:rPr lang="fr-FR" dirty="0"/>
              <a:t>(produire une réponse personnelle argumentée et justifiée) / 20 points ;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  <a:p>
            <a:pPr marL="457200" lvl="1" indent="0">
              <a:buNone/>
            </a:pPr>
            <a:r>
              <a:rPr lang="fr-FR" dirty="0">
                <a:sym typeface="Wingdings" pitchFamily="2" charset="2"/>
              </a:rPr>
              <a:t> Note sur 60 ramenée à 20…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62555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CGE / définition de l’épreuve « E1 / U1 »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22567" y="1163782"/>
            <a:ext cx="9765720" cy="569421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dirty="0"/>
          </a:p>
          <a:p>
            <a:pPr algn="just"/>
            <a:r>
              <a:rPr lang="fr-FR" dirty="0">
                <a:solidFill>
                  <a:srgbClr val="FF0000"/>
                </a:solidFill>
              </a:rPr>
              <a:t>Ou bien </a:t>
            </a:r>
            <a:r>
              <a:rPr lang="fr-FR" dirty="0"/>
              <a:t>une Épreuve en CCF découpée en 3 temps forts (prévoir le calendrier, les convocation, l’organisation, la manutention et la conservation des copies) : 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2 fois 2h pour les situations 1 et 2, temps à déterminer pour la situation 3 / </a:t>
            </a:r>
            <a:r>
              <a:rPr lang="fr-FR" dirty="0" err="1"/>
              <a:t>coéf</a:t>
            </a:r>
            <a:r>
              <a:rPr lang="fr-FR" dirty="0"/>
              <a:t> 2 / en cours de formation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fr-FR" b="1" dirty="0"/>
              <a:t>La synthèse de documents </a:t>
            </a:r>
            <a:r>
              <a:rPr lang="fr-FR" dirty="0"/>
              <a:t>(supports variés, texte littéraire ou non, extrait d’essai, diagramme, document iconographique) / 2h / 20 pts / sur le thème 2 du programme de CGE ;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fr-FR" b="1" dirty="0"/>
              <a:t>L’expression personnelle </a:t>
            </a:r>
            <a:r>
              <a:rPr lang="fr-FR" dirty="0"/>
              <a:t>(produire une réponse personnelle argumentée et justifiée) / 2h / 20 points / sur le thème 1 ou 2 du programme de CGE / </a:t>
            </a:r>
            <a:r>
              <a:rPr lang="fr-FR" i="1" u="sng" dirty="0"/>
              <a:t>corpus</a:t>
            </a:r>
            <a:r>
              <a:rPr lang="fr-FR" u="sng" dirty="0"/>
              <a:t> de documents explicitement liés fourni à l’avance</a:t>
            </a:r>
            <a:r>
              <a:rPr lang="fr-FR" dirty="0"/>
              <a:t>  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dirty="0"/>
              <a:t>La situation de </a:t>
            </a:r>
            <a:r>
              <a:rPr lang="fr-FR" b="1" dirty="0"/>
              <a:t>communication orale </a:t>
            </a:r>
            <a:r>
              <a:rPr lang="fr-FR" dirty="0"/>
              <a:t>(revue de projet) / Temps : 20 à 30 minutes comprenant exposé et entretien / 20 points.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  <a:p>
            <a:pPr marL="457200" lvl="1" indent="0">
              <a:buNone/>
            </a:pPr>
            <a:r>
              <a:rPr lang="fr-FR" dirty="0">
                <a:sym typeface="Wingdings" pitchFamily="2" charset="2"/>
              </a:rPr>
              <a:t> Note sur 60 ramenée à 20…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701881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89212" y="0"/>
            <a:ext cx="9599075" cy="719781"/>
          </a:xfrm>
        </p:spPr>
        <p:txBody>
          <a:bodyPr>
            <a:normAutofit/>
          </a:bodyPr>
          <a:lstStyle/>
          <a:p>
            <a:r>
              <a:rPr lang="fr-FR" dirty="0"/>
              <a:t>CGE / Pratiques habituelles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422567" y="1163782"/>
            <a:ext cx="9765720" cy="569421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fr-FR" dirty="0"/>
          </a:p>
          <a:p>
            <a:pPr algn="just"/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Rendre les étudiants autonomes ;</a:t>
            </a:r>
          </a:p>
          <a:p>
            <a:pPr algn="just"/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 pas pratiquer à l’infini les sujets types de l’examen ou des exercices types, mais développer les compétences attendues au travers de travaux qui changent les perspectives  :</a:t>
            </a:r>
          </a:p>
          <a:p>
            <a:pPr lvl="1" algn="just">
              <a:buFont typeface="Wingdings" pitchFamily="2" charset="2"/>
              <a:buChar char="Ø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Travaux de groupes (échanges / négociation) ;</a:t>
            </a:r>
          </a:p>
          <a:p>
            <a:pPr lvl="1" algn="just">
              <a:buFont typeface="Wingdings" pitchFamily="2" charset="2"/>
              <a:buChar char="Ø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Travailler sur les objets de la culture commune, solliciter le travail écrit et oral systématiquement ;</a:t>
            </a:r>
          </a:p>
          <a:p>
            <a:pPr lvl="1" algn="just">
              <a:buFont typeface="Wingdings" pitchFamily="2" charset="2"/>
              <a:buChar char="Ø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Composer soi-même un support de synthèse (groupement documentaire à constituer… à renforcer) et travailler sur les compétences induites (classer, reformuler, justifier, argumenter l’entrée d’un nouveau document)…</a:t>
            </a:r>
          </a:p>
          <a:p>
            <a:pPr algn="just"/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 Groupe de formation au PAF (Plan Académique de Formation) concernant la CGE et des propositions pour 2021-22 : </a:t>
            </a:r>
          </a:p>
          <a:p>
            <a:pPr lvl="1" algn="just">
              <a:buFont typeface="Wingdings" pitchFamily="2" charset="2"/>
              <a:buChar char="Ø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 nouveau thème en BTS ;</a:t>
            </a:r>
          </a:p>
          <a:p>
            <a:pPr lvl="1" algn="just">
              <a:buFont typeface="Wingdings" pitchFamily="2" charset="2"/>
              <a:buChar char="Ø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Écriture(s) en BTS…</a:t>
            </a:r>
          </a:p>
          <a:p>
            <a:endParaRPr lang="fr-FR" dirty="0"/>
          </a:p>
          <a:p>
            <a:endParaRPr lang="fr-FR" dirty="0"/>
          </a:p>
          <a:p>
            <a:pPr lvl="1">
              <a:buFont typeface="Courier New" panose="02070309020205020404" pitchFamily="49" charset="0"/>
              <a:buChar char="o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44230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2D1B3ED-3397-1948-84E5-F7C220898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Bibliographie et pistes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C182472-303D-EE40-BA83-37A625900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BO </a:t>
            </a:r>
          </a:p>
          <a:p>
            <a:pPr lvl="1"/>
            <a:r>
              <a:rPr lang="fr-FR" dirty="0"/>
              <a:t>Sur la CGE, BOEN n°07 du  17 février 2005</a:t>
            </a:r>
          </a:p>
          <a:p>
            <a:pPr lvl="1"/>
            <a:r>
              <a:rPr lang="fr-FR" dirty="0"/>
              <a:t>Sur la CGE, BOEN n°47 du 16 décembre 2006</a:t>
            </a:r>
          </a:p>
          <a:p>
            <a:pPr lvl="1"/>
            <a:r>
              <a:rPr lang="fr-FR" dirty="0"/>
              <a:t>Sur la CGE, Arrêté du 16 novembre 2006</a:t>
            </a:r>
          </a:p>
          <a:p>
            <a:pPr marL="0" indent="0">
              <a:buNone/>
            </a:pPr>
            <a:r>
              <a:rPr lang="fr-FR" dirty="0"/>
              <a:t>Site académique </a:t>
            </a:r>
          </a:p>
          <a:p>
            <a:pPr lvl="1"/>
            <a:r>
              <a:rPr lang="fr-FR" dirty="0">
                <a:hlinkClick r:id="rId2"/>
              </a:rPr>
              <a:t>http://lettres.discipline.ac-lille.fr</a:t>
            </a:r>
            <a:endParaRPr lang="fr-FR" dirty="0"/>
          </a:p>
          <a:p>
            <a:pPr lvl="1"/>
            <a:r>
              <a:rPr lang="fr-FR" dirty="0">
                <a:hlinkClick r:id="rId3"/>
              </a:rPr>
              <a:t>http://lettres.discipline.ac-lille.fr/ressources/enseigner-en-bts-1</a:t>
            </a:r>
            <a:endParaRPr lang="fr-FR" dirty="0"/>
          </a:p>
          <a:p>
            <a:pPr marL="0" indent="0">
              <a:buNone/>
            </a:pPr>
            <a:r>
              <a:rPr lang="fr-FR" dirty="0"/>
              <a:t>Article </a:t>
            </a:r>
          </a:p>
          <a:p>
            <a:pPr lvl="1"/>
            <a:r>
              <a:rPr lang="fr-FR" dirty="0"/>
              <a:t>FUSULIER, Bernard, </a:t>
            </a:r>
            <a:r>
              <a:rPr lang="fr-FR" i="1" dirty="0"/>
              <a:t>Le concept d’ethos (De ses usages classiques à un usage renouvelé)</a:t>
            </a:r>
            <a:r>
              <a:rPr lang="fr-FR" dirty="0"/>
              <a:t>, sept 2011</a:t>
            </a:r>
            <a:r>
              <a:rPr lang="fr-FR" i="1" dirty="0"/>
              <a:t> </a:t>
            </a:r>
            <a:r>
              <a:rPr lang="fr-FR" dirty="0"/>
              <a:t>: « Le concept d’ethos », </a:t>
            </a:r>
            <a:r>
              <a:rPr lang="fr-FR" i="1" dirty="0"/>
              <a:t>Recherches sociologiques et anthropologiques</a:t>
            </a:r>
            <a:r>
              <a:rPr lang="fr-FR" dirty="0"/>
              <a:t> [En ligne], 42-1 | 2011, mis en ligne le 29 septembre 2011.</a:t>
            </a:r>
          </a:p>
          <a:p>
            <a:pPr marL="457200" lvl="1" indent="0">
              <a:buNone/>
            </a:pPr>
            <a:r>
              <a:rPr lang="fr-FR"/>
              <a:t>     </a:t>
            </a:r>
            <a:r>
              <a:rPr lang="fr-FR" dirty="0"/>
              <a:t>URL : http://</a:t>
            </a:r>
            <a:r>
              <a:rPr lang="fr-FR" dirty="0" err="1"/>
              <a:t>journals.openedition.org</a:t>
            </a:r>
            <a:r>
              <a:rPr lang="fr-FR" dirty="0"/>
              <a:t>/</a:t>
            </a:r>
            <a:r>
              <a:rPr lang="fr-FR" dirty="0" err="1"/>
              <a:t>rsa</a:t>
            </a:r>
            <a:r>
              <a:rPr lang="fr-FR" dirty="0"/>
              <a:t>/661 ; DOI : https://</a:t>
            </a:r>
            <a:r>
              <a:rPr lang="fr-FR" dirty="0" err="1"/>
              <a:t>doi.org</a:t>
            </a:r>
            <a:r>
              <a:rPr lang="fr-FR" dirty="0"/>
              <a:t>/10.4000/rsa.661</a:t>
            </a:r>
          </a:p>
        </p:txBody>
      </p:sp>
    </p:spTree>
    <p:extLst>
      <p:ext uri="{BB962C8B-B14F-4D97-AF65-F5344CB8AC3E}">
        <p14:creationId xmlns:p14="http://schemas.microsoft.com/office/powerpoint/2010/main" xmlns="" val="1170818558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1528</TotalTime>
  <Words>626</Words>
  <Application>Microsoft Office PowerPoint</Application>
  <PresentationFormat>Personnalisé</PresentationFormat>
  <Paragraphs>120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Brin</vt:lpstr>
      <vt:lpstr>BTS ÉLECTROTECHNIQUE</vt:lpstr>
      <vt:lpstr>Définition de la CGE / Objectifs Culture Générale et Expression </vt:lpstr>
      <vt:lpstr>Définition de la CGE / Objectifs Culture Générale et Expression </vt:lpstr>
      <vt:lpstr>Définition de la CGE / Objectifs Culture Générale et Expression </vt:lpstr>
      <vt:lpstr>Définition de la CGE / Objectifs Culture Générale et Expression </vt:lpstr>
      <vt:lpstr>CGE et positionnement étudiant ?</vt:lpstr>
      <vt:lpstr>CGE / Programme ?</vt:lpstr>
      <vt:lpstr>CGE / définition de l’épreuve « E1 / U1 »</vt:lpstr>
      <vt:lpstr>CGE / définition de l’épreuve « E1 / U1 »</vt:lpstr>
      <vt:lpstr>CGE / Pratiques habituelles</vt:lpstr>
      <vt:lpstr>Bibliographie et pistes</vt:lpstr>
    </vt:vector>
  </TitlesOfParts>
  <Company>Académie de Lille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 ÉLECTROTECHNIQUE</dc:title>
  <dc:creator/>
  <cp:lastModifiedBy>Patrick</cp:lastModifiedBy>
  <cp:revision>124</cp:revision>
  <dcterms:created xsi:type="dcterms:W3CDTF">2020-10-20T02:30:57Z</dcterms:created>
  <dcterms:modified xsi:type="dcterms:W3CDTF">2021-06-16T19:01:48Z</dcterms:modified>
</cp:coreProperties>
</file>