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60" r:id="rId3"/>
    <p:sldId id="259" r:id="rId4"/>
    <p:sldId id="261" r:id="rId5"/>
    <p:sldId id="273" r:id="rId6"/>
    <p:sldId id="277" r:id="rId7"/>
    <p:sldId id="278" r:id="rId8"/>
    <p:sldId id="279" r:id="rId9"/>
    <p:sldId id="276" r:id="rId10"/>
    <p:sldId id="262" r:id="rId11"/>
    <p:sldId id="263" r:id="rId12"/>
    <p:sldId id="264" r:id="rId13"/>
    <p:sldId id="265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-1364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E5B39D-94F2-42FB-AFDF-3FF22EEC7A62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E964D75-DE30-40A5-83B0-21599F3080AA}">
      <dgm:prSet/>
      <dgm:spPr/>
      <dgm:t>
        <a:bodyPr/>
        <a:lstStyle/>
        <a:p>
          <a:r>
            <a:rPr lang="fr-FR" b="1"/>
            <a:t>Modélisation des données du bâtiment (BIM) ;</a:t>
          </a:r>
          <a:endParaRPr lang="en-US"/>
        </a:p>
      </dgm:t>
    </dgm:pt>
    <dgm:pt modelId="{65188BD9-6525-43FC-AC88-55EC96D99EBD}" type="parTrans" cxnId="{E533CE3C-D4BD-4307-95C8-C8E9553CA345}">
      <dgm:prSet/>
      <dgm:spPr/>
      <dgm:t>
        <a:bodyPr/>
        <a:lstStyle/>
        <a:p>
          <a:endParaRPr lang="en-US"/>
        </a:p>
      </dgm:t>
    </dgm:pt>
    <dgm:pt modelId="{D0139335-B91F-4691-9A3F-B74CE0BBEACC}" type="sibTrans" cxnId="{E533CE3C-D4BD-4307-95C8-C8E9553CA345}">
      <dgm:prSet/>
      <dgm:spPr/>
      <dgm:t>
        <a:bodyPr/>
        <a:lstStyle/>
        <a:p>
          <a:endParaRPr lang="en-US"/>
        </a:p>
      </dgm:t>
    </dgm:pt>
    <dgm:pt modelId="{5D228642-4440-4395-B9AE-DBD3E76C3876}">
      <dgm:prSet/>
      <dgm:spPr/>
      <dgm:t>
        <a:bodyPr/>
        <a:lstStyle/>
        <a:p>
          <a:r>
            <a:rPr lang="fr-FR" b="1"/>
            <a:t>Techniques de chiffrage d’un ouvrage, d’une installation, d’un équipement électrique (les coûts/charges, les marges) ;</a:t>
          </a:r>
          <a:endParaRPr lang="en-US"/>
        </a:p>
      </dgm:t>
    </dgm:pt>
    <dgm:pt modelId="{37894263-18EE-4049-BD90-562E7BBF6663}" type="parTrans" cxnId="{A0D56331-9233-4651-B54D-D7BBBDD30D6D}">
      <dgm:prSet/>
      <dgm:spPr/>
      <dgm:t>
        <a:bodyPr/>
        <a:lstStyle/>
        <a:p>
          <a:endParaRPr lang="en-US"/>
        </a:p>
      </dgm:t>
    </dgm:pt>
    <dgm:pt modelId="{6E6C0573-C811-4906-B81D-3A4B6444298A}" type="sibTrans" cxnId="{A0D56331-9233-4651-B54D-D7BBBDD30D6D}">
      <dgm:prSet/>
      <dgm:spPr/>
      <dgm:t>
        <a:bodyPr/>
        <a:lstStyle/>
        <a:p>
          <a:endParaRPr lang="en-US"/>
        </a:p>
      </dgm:t>
    </dgm:pt>
    <dgm:pt modelId="{E1CBFE56-0CD0-4157-8D41-82F76F803266}">
      <dgm:prSet/>
      <dgm:spPr/>
      <dgm:t>
        <a:bodyPr/>
        <a:lstStyle/>
        <a:p>
          <a:r>
            <a:rPr lang="fr-FR" b="1"/>
            <a:t>Caractéristiques des bâtiments, des infrastructures ;</a:t>
          </a:r>
          <a:endParaRPr lang="en-US"/>
        </a:p>
      </dgm:t>
    </dgm:pt>
    <dgm:pt modelId="{8046F86B-0D4D-45D4-9A55-E63DAB838610}" type="parTrans" cxnId="{0FC52F43-D068-43B0-9FD5-243E82C6FEE5}">
      <dgm:prSet/>
      <dgm:spPr/>
      <dgm:t>
        <a:bodyPr/>
        <a:lstStyle/>
        <a:p>
          <a:endParaRPr lang="en-US"/>
        </a:p>
      </dgm:t>
    </dgm:pt>
    <dgm:pt modelId="{F8FD1E08-BC69-40AD-9D6E-EDB9BE3D8E64}" type="sibTrans" cxnId="{0FC52F43-D068-43B0-9FD5-243E82C6FEE5}">
      <dgm:prSet/>
      <dgm:spPr/>
      <dgm:t>
        <a:bodyPr/>
        <a:lstStyle/>
        <a:p>
          <a:endParaRPr lang="en-US"/>
        </a:p>
      </dgm:t>
    </dgm:pt>
    <dgm:pt modelId="{99845753-D55A-4B2F-8E73-68218CFE8F23}">
      <dgm:prSet/>
      <dgm:spPr/>
      <dgm:t>
        <a:bodyPr/>
        <a:lstStyle/>
        <a:p>
          <a:r>
            <a:rPr lang="fr-FR" b="1"/>
            <a:t>Qualité – Santé – Sécurité – Environnement (QSSE) ;</a:t>
          </a:r>
          <a:endParaRPr lang="en-US"/>
        </a:p>
      </dgm:t>
    </dgm:pt>
    <dgm:pt modelId="{D932A91E-2F6F-4A81-B023-0E699D52FCE8}" type="parTrans" cxnId="{34D07A50-4DB7-4504-A0B0-DEE08D0DBE14}">
      <dgm:prSet/>
      <dgm:spPr/>
      <dgm:t>
        <a:bodyPr/>
        <a:lstStyle/>
        <a:p>
          <a:endParaRPr lang="en-US"/>
        </a:p>
      </dgm:t>
    </dgm:pt>
    <dgm:pt modelId="{B558C628-D0D5-405B-833A-0493F87A11DB}" type="sibTrans" cxnId="{34D07A50-4DB7-4504-A0B0-DEE08D0DBE14}">
      <dgm:prSet/>
      <dgm:spPr/>
      <dgm:t>
        <a:bodyPr/>
        <a:lstStyle/>
        <a:p>
          <a:endParaRPr lang="en-US"/>
        </a:p>
      </dgm:t>
    </dgm:pt>
    <dgm:pt modelId="{45AE07B6-91E1-4583-86E9-C98D59BB4EF1}">
      <dgm:prSet/>
      <dgm:spPr/>
      <dgm:t>
        <a:bodyPr/>
        <a:lstStyle/>
        <a:p>
          <a:r>
            <a:rPr lang="fr-FR" b="1"/>
            <a:t>Diagnostic et Maintenance :</a:t>
          </a:r>
          <a:endParaRPr lang="en-US"/>
        </a:p>
      </dgm:t>
    </dgm:pt>
    <dgm:pt modelId="{D15E0FD1-ABB6-4A7B-836B-9DA3F76BE9C4}" type="parTrans" cxnId="{0E19A30D-423C-4F65-816C-F22676FC3D10}">
      <dgm:prSet/>
      <dgm:spPr/>
      <dgm:t>
        <a:bodyPr/>
        <a:lstStyle/>
        <a:p>
          <a:endParaRPr lang="en-US"/>
        </a:p>
      </dgm:t>
    </dgm:pt>
    <dgm:pt modelId="{A670D218-5877-49DA-A1AF-22139D46B7FF}" type="sibTrans" cxnId="{0E19A30D-423C-4F65-816C-F22676FC3D10}">
      <dgm:prSet/>
      <dgm:spPr/>
      <dgm:t>
        <a:bodyPr/>
        <a:lstStyle/>
        <a:p>
          <a:endParaRPr lang="en-US"/>
        </a:p>
      </dgm:t>
    </dgm:pt>
    <dgm:pt modelId="{3164E412-D172-4FA2-B9CA-523335639CB5}">
      <dgm:prSet/>
      <dgm:spPr/>
      <dgm:t>
        <a:bodyPr/>
        <a:lstStyle/>
        <a:p>
          <a:r>
            <a:rPr lang="fr-FR"/>
            <a:t>méthode et procédure de maintenance (norme EN13-306) ;</a:t>
          </a:r>
          <a:endParaRPr lang="en-US"/>
        </a:p>
      </dgm:t>
    </dgm:pt>
    <dgm:pt modelId="{84890A30-148C-440A-A266-ED49BF7C91C3}" type="parTrans" cxnId="{308C0CC6-E301-4513-916D-E262A073EE0A}">
      <dgm:prSet/>
      <dgm:spPr/>
      <dgm:t>
        <a:bodyPr/>
        <a:lstStyle/>
        <a:p>
          <a:endParaRPr lang="en-US"/>
        </a:p>
      </dgm:t>
    </dgm:pt>
    <dgm:pt modelId="{98EE2B22-0907-4367-9D00-3F76420B160B}" type="sibTrans" cxnId="{308C0CC6-E301-4513-916D-E262A073EE0A}">
      <dgm:prSet/>
      <dgm:spPr/>
      <dgm:t>
        <a:bodyPr/>
        <a:lstStyle/>
        <a:p>
          <a:endParaRPr lang="en-US"/>
        </a:p>
      </dgm:t>
    </dgm:pt>
    <dgm:pt modelId="{6EBE293B-34EA-42A0-9996-DAD7E0EE411C}">
      <dgm:prSet/>
      <dgm:spPr/>
      <dgm:t>
        <a:bodyPr/>
        <a:lstStyle/>
        <a:p>
          <a:r>
            <a:rPr lang="fr-FR"/>
            <a:t>opération de maintenance corrective ou prévisionnelle ;</a:t>
          </a:r>
          <a:endParaRPr lang="en-US"/>
        </a:p>
      </dgm:t>
    </dgm:pt>
    <dgm:pt modelId="{494AE964-B8ED-465D-8CF7-2AC4A83E50CA}" type="parTrans" cxnId="{4E808A24-5E52-4A8A-AC3E-C5DDF6650796}">
      <dgm:prSet/>
      <dgm:spPr/>
      <dgm:t>
        <a:bodyPr/>
        <a:lstStyle/>
        <a:p>
          <a:endParaRPr lang="en-US"/>
        </a:p>
      </dgm:t>
    </dgm:pt>
    <dgm:pt modelId="{1E3B03D9-EE05-4778-AE6C-E3F995C52441}" type="sibTrans" cxnId="{4E808A24-5E52-4A8A-AC3E-C5DDF6650796}">
      <dgm:prSet/>
      <dgm:spPr/>
      <dgm:t>
        <a:bodyPr/>
        <a:lstStyle/>
        <a:p>
          <a:endParaRPr lang="en-US"/>
        </a:p>
      </dgm:t>
    </dgm:pt>
    <dgm:pt modelId="{6847B1F4-BA5F-4B9A-B19B-11EB81C96F0F}">
      <dgm:prSet/>
      <dgm:spPr/>
      <dgm:t>
        <a:bodyPr/>
        <a:lstStyle/>
        <a:p>
          <a:r>
            <a:rPr lang="fr-FR"/>
            <a:t>démarche de diagnostic ;</a:t>
          </a:r>
          <a:endParaRPr lang="en-US"/>
        </a:p>
      </dgm:t>
    </dgm:pt>
    <dgm:pt modelId="{E09740C8-7640-4420-A692-B30CB2DDBAB9}" type="parTrans" cxnId="{7AA7BA15-CCF7-4E95-AF6A-CFA2CE892FC7}">
      <dgm:prSet/>
      <dgm:spPr/>
      <dgm:t>
        <a:bodyPr/>
        <a:lstStyle/>
        <a:p>
          <a:endParaRPr lang="en-US"/>
        </a:p>
      </dgm:t>
    </dgm:pt>
    <dgm:pt modelId="{8C71D492-D1E0-43B4-A018-ED0A410BE097}" type="sibTrans" cxnId="{7AA7BA15-CCF7-4E95-AF6A-CFA2CE892FC7}">
      <dgm:prSet/>
      <dgm:spPr/>
      <dgm:t>
        <a:bodyPr/>
        <a:lstStyle/>
        <a:p>
          <a:endParaRPr lang="en-US"/>
        </a:p>
      </dgm:t>
    </dgm:pt>
    <dgm:pt modelId="{C9E666C1-FEB3-4365-90D3-CC878AB575AD}">
      <dgm:prSet/>
      <dgm:spPr/>
      <dgm:t>
        <a:bodyPr/>
        <a:lstStyle/>
        <a:p>
          <a:r>
            <a:rPr lang="fr-FR"/>
            <a:t>plan de maintenance.</a:t>
          </a:r>
          <a:endParaRPr lang="en-US"/>
        </a:p>
      </dgm:t>
    </dgm:pt>
    <dgm:pt modelId="{5A7C4ED5-C051-4657-999C-6148E3402EC9}" type="parTrans" cxnId="{4319CA48-DF2B-499A-8B95-53EA16753E35}">
      <dgm:prSet/>
      <dgm:spPr/>
      <dgm:t>
        <a:bodyPr/>
        <a:lstStyle/>
        <a:p>
          <a:endParaRPr lang="en-US"/>
        </a:p>
      </dgm:t>
    </dgm:pt>
    <dgm:pt modelId="{42D3E8DF-4CE9-40E2-AC71-6780574E1B66}" type="sibTrans" cxnId="{4319CA48-DF2B-499A-8B95-53EA16753E35}">
      <dgm:prSet/>
      <dgm:spPr/>
      <dgm:t>
        <a:bodyPr/>
        <a:lstStyle/>
        <a:p>
          <a:endParaRPr lang="en-US"/>
        </a:p>
      </dgm:t>
    </dgm:pt>
    <dgm:pt modelId="{79A1FCF3-030D-4E20-AECC-D99796921F82}" type="pres">
      <dgm:prSet presAssocID="{D2E5B39D-94F2-42FB-AFDF-3FF22EEC7A6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61EACF1B-5690-4DD2-9EAC-F1488274A98F}" type="pres">
      <dgm:prSet presAssocID="{BE964D75-DE30-40A5-83B0-21599F3080AA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BA36F33-2F8F-4659-B2C0-86C8E7A5E593}" type="pres">
      <dgm:prSet presAssocID="{D0139335-B91F-4691-9A3F-B74CE0BBEACC}" presName="spacer" presStyleCnt="0"/>
      <dgm:spPr/>
    </dgm:pt>
    <dgm:pt modelId="{198BAE69-263C-403B-BB56-5D4B1BC5C343}" type="pres">
      <dgm:prSet presAssocID="{5D228642-4440-4395-B9AE-DBD3E76C3876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3F19E1B-5026-4B69-9A10-D1E1A17B2870}" type="pres">
      <dgm:prSet presAssocID="{6E6C0573-C811-4906-B81D-3A4B6444298A}" presName="spacer" presStyleCnt="0"/>
      <dgm:spPr/>
    </dgm:pt>
    <dgm:pt modelId="{AFA8CF48-3C13-49C4-828B-3B38207B72D8}" type="pres">
      <dgm:prSet presAssocID="{E1CBFE56-0CD0-4157-8D41-82F76F803266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64AE201-3262-4EF3-A2C5-5D30DF6C9FFE}" type="pres">
      <dgm:prSet presAssocID="{F8FD1E08-BC69-40AD-9D6E-EDB9BE3D8E64}" presName="spacer" presStyleCnt="0"/>
      <dgm:spPr/>
    </dgm:pt>
    <dgm:pt modelId="{7A41E42E-D466-46C9-BB99-4999E4EA6A97}" type="pres">
      <dgm:prSet presAssocID="{99845753-D55A-4B2F-8E73-68218CFE8F23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DA624F3-692A-4B50-8ECF-32ECD28648A2}" type="pres">
      <dgm:prSet presAssocID="{B558C628-D0D5-405B-833A-0493F87A11DB}" presName="spacer" presStyleCnt="0"/>
      <dgm:spPr/>
    </dgm:pt>
    <dgm:pt modelId="{CFC7C5B9-996C-4F8D-AEF4-DA8960186A17}" type="pres">
      <dgm:prSet presAssocID="{45AE07B6-91E1-4583-86E9-C98D59BB4EF1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2E20719-13FC-48C5-9BA1-934CC5EBCA17}" type="pres">
      <dgm:prSet presAssocID="{45AE07B6-91E1-4583-86E9-C98D59BB4EF1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4E67DB0-3EE4-4E5B-89DC-8304332605A6}" type="presOf" srcId="{BE964D75-DE30-40A5-83B0-21599F3080AA}" destId="{61EACF1B-5690-4DD2-9EAC-F1488274A98F}" srcOrd="0" destOrd="0" presId="urn:microsoft.com/office/officeart/2005/8/layout/vList2"/>
    <dgm:cxn modelId="{66E89DFA-DB48-4CAC-A8DB-37B2BECE1C25}" type="presOf" srcId="{6847B1F4-BA5F-4B9A-B19B-11EB81C96F0F}" destId="{92E20719-13FC-48C5-9BA1-934CC5EBCA17}" srcOrd="0" destOrd="2" presId="urn:microsoft.com/office/officeart/2005/8/layout/vList2"/>
    <dgm:cxn modelId="{C2BFAB75-61E1-4A4A-A2A6-A05E8D1281FD}" type="presOf" srcId="{99845753-D55A-4B2F-8E73-68218CFE8F23}" destId="{7A41E42E-D466-46C9-BB99-4999E4EA6A97}" srcOrd="0" destOrd="0" presId="urn:microsoft.com/office/officeart/2005/8/layout/vList2"/>
    <dgm:cxn modelId="{5B3EA0DD-0C6C-4EE6-A68F-57AA8AE57296}" type="presOf" srcId="{D2E5B39D-94F2-42FB-AFDF-3FF22EEC7A62}" destId="{79A1FCF3-030D-4E20-AECC-D99796921F82}" srcOrd="0" destOrd="0" presId="urn:microsoft.com/office/officeart/2005/8/layout/vList2"/>
    <dgm:cxn modelId="{4319CA48-DF2B-499A-8B95-53EA16753E35}" srcId="{45AE07B6-91E1-4583-86E9-C98D59BB4EF1}" destId="{C9E666C1-FEB3-4365-90D3-CC878AB575AD}" srcOrd="3" destOrd="0" parTransId="{5A7C4ED5-C051-4657-999C-6148E3402EC9}" sibTransId="{42D3E8DF-4CE9-40E2-AC71-6780574E1B66}"/>
    <dgm:cxn modelId="{4E808A24-5E52-4A8A-AC3E-C5DDF6650796}" srcId="{45AE07B6-91E1-4583-86E9-C98D59BB4EF1}" destId="{6EBE293B-34EA-42A0-9996-DAD7E0EE411C}" srcOrd="1" destOrd="0" parTransId="{494AE964-B8ED-465D-8CF7-2AC4A83E50CA}" sibTransId="{1E3B03D9-EE05-4778-AE6C-E3F995C52441}"/>
    <dgm:cxn modelId="{A0D56331-9233-4651-B54D-D7BBBDD30D6D}" srcId="{D2E5B39D-94F2-42FB-AFDF-3FF22EEC7A62}" destId="{5D228642-4440-4395-B9AE-DBD3E76C3876}" srcOrd="1" destOrd="0" parTransId="{37894263-18EE-4049-BD90-562E7BBF6663}" sibTransId="{6E6C0573-C811-4906-B81D-3A4B6444298A}"/>
    <dgm:cxn modelId="{34D07A50-4DB7-4504-A0B0-DEE08D0DBE14}" srcId="{D2E5B39D-94F2-42FB-AFDF-3FF22EEC7A62}" destId="{99845753-D55A-4B2F-8E73-68218CFE8F23}" srcOrd="3" destOrd="0" parTransId="{D932A91E-2F6F-4A81-B023-0E699D52FCE8}" sibTransId="{B558C628-D0D5-405B-833A-0493F87A11DB}"/>
    <dgm:cxn modelId="{0FC52F43-D068-43B0-9FD5-243E82C6FEE5}" srcId="{D2E5B39D-94F2-42FB-AFDF-3FF22EEC7A62}" destId="{E1CBFE56-0CD0-4157-8D41-82F76F803266}" srcOrd="2" destOrd="0" parTransId="{8046F86B-0D4D-45D4-9A55-E63DAB838610}" sibTransId="{F8FD1E08-BC69-40AD-9D6E-EDB9BE3D8E64}"/>
    <dgm:cxn modelId="{E533CE3C-D4BD-4307-95C8-C8E9553CA345}" srcId="{D2E5B39D-94F2-42FB-AFDF-3FF22EEC7A62}" destId="{BE964D75-DE30-40A5-83B0-21599F3080AA}" srcOrd="0" destOrd="0" parTransId="{65188BD9-6525-43FC-AC88-55EC96D99EBD}" sibTransId="{D0139335-B91F-4691-9A3F-B74CE0BBEACC}"/>
    <dgm:cxn modelId="{3982E841-DEEF-4C6A-A09A-478649CC3D37}" type="presOf" srcId="{5D228642-4440-4395-B9AE-DBD3E76C3876}" destId="{198BAE69-263C-403B-BB56-5D4B1BC5C343}" srcOrd="0" destOrd="0" presId="urn:microsoft.com/office/officeart/2005/8/layout/vList2"/>
    <dgm:cxn modelId="{0E19A30D-423C-4F65-816C-F22676FC3D10}" srcId="{D2E5B39D-94F2-42FB-AFDF-3FF22EEC7A62}" destId="{45AE07B6-91E1-4583-86E9-C98D59BB4EF1}" srcOrd="4" destOrd="0" parTransId="{D15E0FD1-ABB6-4A7B-836B-9DA3F76BE9C4}" sibTransId="{A670D218-5877-49DA-A1AF-22139D46B7FF}"/>
    <dgm:cxn modelId="{EFD43749-4609-4635-84BF-600293EA5F7B}" type="presOf" srcId="{6EBE293B-34EA-42A0-9996-DAD7E0EE411C}" destId="{92E20719-13FC-48C5-9BA1-934CC5EBCA17}" srcOrd="0" destOrd="1" presId="urn:microsoft.com/office/officeart/2005/8/layout/vList2"/>
    <dgm:cxn modelId="{F27DCBCB-2A3E-4FDB-BCDA-F61DBFEDC61F}" type="presOf" srcId="{E1CBFE56-0CD0-4157-8D41-82F76F803266}" destId="{AFA8CF48-3C13-49C4-828B-3B38207B72D8}" srcOrd="0" destOrd="0" presId="urn:microsoft.com/office/officeart/2005/8/layout/vList2"/>
    <dgm:cxn modelId="{7AA7BA15-CCF7-4E95-AF6A-CFA2CE892FC7}" srcId="{45AE07B6-91E1-4583-86E9-C98D59BB4EF1}" destId="{6847B1F4-BA5F-4B9A-B19B-11EB81C96F0F}" srcOrd="2" destOrd="0" parTransId="{E09740C8-7640-4420-A692-B30CB2DDBAB9}" sibTransId="{8C71D492-D1E0-43B4-A018-ED0A410BE097}"/>
    <dgm:cxn modelId="{EC460856-F45E-4945-9ABC-FE849508D495}" type="presOf" srcId="{45AE07B6-91E1-4583-86E9-C98D59BB4EF1}" destId="{CFC7C5B9-996C-4F8D-AEF4-DA8960186A17}" srcOrd="0" destOrd="0" presId="urn:microsoft.com/office/officeart/2005/8/layout/vList2"/>
    <dgm:cxn modelId="{728E3F45-1317-406E-8447-25EC99287E36}" type="presOf" srcId="{3164E412-D172-4FA2-B9CA-523335639CB5}" destId="{92E20719-13FC-48C5-9BA1-934CC5EBCA17}" srcOrd="0" destOrd="0" presId="urn:microsoft.com/office/officeart/2005/8/layout/vList2"/>
    <dgm:cxn modelId="{308C0CC6-E301-4513-916D-E262A073EE0A}" srcId="{45AE07B6-91E1-4583-86E9-C98D59BB4EF1}" destId="{3164E412-D172-4FA2-B9CA-523335639CB5}" srcOrd="0" destOrd="0" parTransId="{84890A30-148C-440A-A266-ED49BF7C91C3}" sibTransId="{98EE2B22-0907-4367-9D00-3F76420B160B}"/>
    <dgm:cxn modelId="{A6D48A8D-4B9A-4F8C-9224-9E6DB5BE1FE2}" type="presOf" srcId="{C9E666C1-FEB3-4365-90D3-CC878AB575AD}" destId="{92E20719-13FC-48C5-9BA1-934CC5EBCA17}" srcOrd="0" destOrd="3" presId="urn:microsoft.com/office/officeart/2005/8/layout/vList2"/>
    <dgm:cxn modelId="{6C27F05A-6D29-46E5-B213-41551BA1264E}" type="presParOf" srcId="{79A1FCF3-030D-4E20-AECC-D99796921F82}" destId="{61EACF1B-5690-4DD2-9EAC-F1488274A98F}" srcOrd="0" destOrd="0" presId="urn:microsoft.com/office/officeart/2005/8/layout/vList2"/>
    <dgm:cxn modelId="{E3204D88-4A3A-477E-805B-2ACCCD0061FA}" type="presParOf" srcId="{79A1FCF3-030D-4E20-AECC-D99796921F82}" destId="{CBA36F33-2F8F-4659-B2C0-86C8E7A5E593}" srcOrd="1" destOrd="0" presId="urn:microsoft.com/office/officeart/2005/8/layout/vList2"/>
    <dgm:cxn modelId="{633A6FB5-F399-42ED-AF9B-033231D1B761}" type="presParOf" srcId="{79A1FCF3-030D-4E20-AECC-D99796921F82}" destId="{198BAE69-263C-403B-BB56-5D4B1BC5C343}" srcOrd="2" destOrd="0" presId="urn:microsoft.com/office/officeart/2005/8/layout/vList2"/>
    <dgm:cxn modelId="{07EA3055-1A08-41DD-A472-B99701B99FE2}" type="presParOf" srcId="{79A1FCF3-030D-4E20-AECC-D99796921F82}" destId="{D3F19E1B-5026-4B69-9A10-D1E1A17B2870}" srcOrd="3" destOrd="0" presId="urn:microsoft.com/office/officeart/2005/8/layout/vList2"/>
    <dgm:cxn modelId="{9E3614C6-C030-4A9E-B85F-72167594B974}" type="presParOf" srcId="{79A1FCF3-030D-4E20-AECC-D99796921F82}" destId="{AFA8CF48-3C13-49C4-828B-3B38207B72D8}" srcOrd="4" destOrd="0" presId="urn:microsoft.com/office/officeart/2005/8/layout/vList2"/>
    <dgm:cxn modelId="{7CDBADFE-E1C6-4B1C-A078-6713418E53F0}" type="presParOf" srcId="{79A1FCF3-030D-4E20-AECC-D99796921F82}" destId="{F64AE201-3262-4EF3-A2C5-5D30DF6C9FFE}" srcOrd="5" destOrd="0" presId="urn:microsoft.com/office/officeart/2005/8/layout/vList2"/>
    <dgm:cxn modelId="{B8681773-B445-44A4-9FA2-852CCC25A69A}" type="presParOf" srcId="{79A1FCF3-030D-4E20-AECC-D99796921F82}" destId="{7A41E42E-D466-46C9-BB99-4999E4EA6A97}" srcOrd="6" destOrd="0" presId="urn:microsoft.com/office/officeart/2005/8/layout/vList2"/>
    <dgm:cxn modelId="{9FAF5C33-5522-46AB-93F6-C77CF8D4E8FD}" type="presParOf" srcId="{79A1FCF3-030D-4E20-AECC-D99796921F82}" destId="{7DA624F3-692A-4B50-8ECF-32ECD28648A2}" srcOrd="7" destOrd="0" presId="urn:microsoft.com/office/officeart/2005/8/layout/vList2"/>
    <dgm:cxn modelId="{FD3B982A-C85D-4A65-9667-F56EC35A6C8E}" type="presParOf" srcId="{79A1FCF3-030D-4E20-AECC-D99796921F82}" destId="{CFC7C5B9-996C-4F8D-AEF4-DA8960186A17}" srcOrd="8" destOrd="0" presId="urn:microsoft.com/office/officeart/2005/8/layout/vList2"/>
    <dgm:cxn modelId="{BA175C2E-30B4-4235-9BA7-57D0DC99C942}" type="presParOf" srcId="{79A1FCF3-030D-4E20-AECC-D99796921F82}" destId="{92E20719-13FC-48C5-9BA1-934CC5EBCA17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1EACF1B-5690-4DD2-9EAC-F1488274A98F}">
      <dsp:nvSpPr>
        <dsp:cNvPr id="0" name=""/>
        <dsp:cNvSpPr/>
      </dsp:nvSpPr>
      <dsp:spPr>
        <a:xfrm>
          <a:off x="0" y="111192"/>
          <a:ext cx="8987404" cy="51642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b="1" kern="1200"/>
            <a:t>Modélisation des données du bâtiment (BIM) ;</a:t>
          </a:r>
          <a:endParaRPr lang="en-US" sz="1300" kern="1200"/>
        </a:p>
      </dsp:txBody>
      <dsp:txXfrm>
        <a:off x="0" y="111192"/>
        <a:ext cx="8987404" cy="516427"/>
      </dsp:txXfrm>
    </dsp:sp>
    <dsp:sp modelId="{198BAE69-263C-403B-BB56-5D4B1BC5C343}">
      <dsp:nvSpPr>
        <dsp:cNvPr id="0" name=""/>
        <dsp:cNvSpPr/>
      </dsp:nvSpPr>
      <dsp:spPr>
        <a:xfrm>
          <a:off x="0" y="665059"/>
          <a:ext cx="8987404" cy="516427"/>
        </a:xfrm>
        <a:prstGeom prst="roundRect">
          <a:avLst/>
        </a:prstGeom>
        <a:gradFill rotWithShape="0">
          <a:gsLst>
            <a:gs pos="0">
              <a:schemeClr val="accent5">
                <a:hueOff val="1202033"/>
                <a:satOff val="-2441"/>
                <a:lumOff val="1569"/>
                <a:alphaOff val="0"/>
                <a:tint val="96000"/>
                <a:lumMod val="104000"/>
              </a:schemeClr>
            </a:gs>
            <a:gs pos="100000">
              <a:schemeClr val="accent5">
                <a:hueOff val="1202033"/>
                <a:satOff val="-2441"/>
                <a:lumOff val="1569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b="1" kern="1200"/>
            <a:t>Techniques de chiffrage d’un ouvrage, d’une installation, d’un équipement électrique (les coûts/charges, les marges) ;</a:t>
          </a:r>
          <a:endParaRPr lang="en-US" sz="1300" kern="1200"/>
        </a:p>
      </dsp:txBody>
      <dsp:txXfrm>
        <a:off x="0" y="665059"/>
        <a:ext cx="8987404" cy="516427"/>
      </dsp:txXfrm>
    </dsp:sp>
    <dsp:sp modelId="{AFA8CF48-3C13-49C4-828B-3B38207B72D8}">
      <dsp:nvSpPr>
        <dsp:cNvPr id="0" name=""/>
        <dsp:cNvSpPr/>
      </dsp:nvSpPr>
      <dsp:spPr>
        <a:xfrm>
          <a:off x="0" y="1218926"/>
          <a:ext cx="8987404" cy="516427"/>
        </a:xfrm>
        <a:prstGeom prst="roundRect">
          <a:avLst/>
        </a:prstGeom>
        <a:gradFill rotWithShape="0">
          <a:gsLst>
            <a:gs pos="0">
              <a:schemeClr val="accent5">
                <a:hueOff val="2404066"/>
                <a:satOff val="-4882"/>
                <a:lumOff val="3137"/>
                <a:alphaOff val="0"/>
                <a:tint val="96000"/>
                <a:lumMod val="104000"/>
              </a:schemeClr>
            </a:gs>
            <a:gs pos="100000">
              <a:schemeClr val="accent5">
                <a:hueOff val="2404066"/>
                <a:satOff val="-4882"/>
                <a:lumOff val="3137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b="1" kern="1200"/>
            <a:t>Caractéristiques des bâtiments, des infrastructures ;</a:t>
          </a:r>
          <a:endParaRPr lang="en-US" sz="1300" kern="1200"/>
        </a:p>
      </dsp:txBody>
      <dsp:txXfrm>
        <a:off x="0" y="1218926"/>
        <a:ext cx="8987404" cy="516427"/>
      </dsp:txXfrm>
    </dsp:sp>
    <dsp:sp modelId="{7A41E42E-D466-46C9-BB99-4999E4EA6A97}">
      <dsp:nvSpPr>
        <dsp:cNvPr id="0" name=""/>
        <dsp:cNvSpPr/>
      </dsp:nvSpPr>
      <dsp:spPr>
        <a:xfrm>
          <a:off x="0" y="1772794"/>
          <a:ext cx="8987404" cy="516427"/>
        </a:xfrm>
        <a:prstGeom prst="roundRect">
          <a:avLst/>
        </a:prstGeom>
        <a:gradFill rotWithShape="0">
          <a:gsLst>
            <a:gs pos="0">
              <a:schemeClr val="accent5">
                <a:hueOff val="3606099"/>
                <a:satOff val="-7323"/>
                <a:lumOff val="4706"/>
                <a:alphaOff val="0"/>
                <a:tint val="96000"/>
                <a:lumMod val="104000"/>
              </a:schemeClr>
            </a:gs>
            <a:gs pos="100000">
              <a:schemeClr val="accent5">
                <a:hueOff val="3606099"/>
                <a:satOff val="-7323"/>
                <a:lumOff val="4706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b="1" kern="1200"/>
            <a:t>Qualité – Santé – Sécurité – Environnement (QSSE) ;</a:t>
          </a:r>
          <a:endParaRPr lang="en-US" sz="1300" kern="1200"/>
        </a:p>
      </dsp:txBody>
      <dsp:txXfrm>
        <a:off x="0" y="1772794"/>
        <a:ext cx="8987404" cy="516427"/>
      </dsp:txXfrm>
    </dsp:sp>
    <dsp:sp modelId="{CFC7C5B9-996C-4F8D-AEF4-DA8960186A17}">
      <dsp:nvSpPr>
        <dsp:cNvPr id="0" name=""/>
        <dsp:cNvSpPr/>
      </dsp:nvSpPr>
      <dsp:spPr>
        <a:xfrm>
          <a:off x="0" y="2326661"/>
          <a:ext cx="8987404" cy="516427"/>
        </a:xfrm>
        <a:prstGeom prst="roundRect">
          <a:avLst/>
        </a:prstGeom>
        <a:gradFill rotWithShape="0">
          <a:gsLst>
            <a:gs pos="0">
              <a:schemeClr val="accent5">
                <a:hueOff val="4808133"/>
                <a:satOff val="-9764"/>
                <a:lumOff val="6275"/>
                <a:alphaOff val="0"/>
                <a:tint val="96000"/>
                <a:lumMod val="104000"/>
              </a:schemeClr>
            </a:gs>
            <a:gs pos="100000">
              <a:schemeClr val="accent5">
                <a:hueOff val="4808133"/>
                <a:satOff val="-9764"/>
                <a:lumOff val="6275"/>
                <a:alphaOff val="0"/>
                <a:shade val="98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300" b="1" kern="1200"/>
            <a:t>Diagnostic et Maintenance :</a:t>
          </a:r>
          <a:endParaRPr lang="en-US" sz="1300" kern="1200"/>
        </a:p>
      </dsp:txBody>
      <dsp:txXfrm>
        <a:off x="0" y="2326661"/>
        <a:ext cx="8987404" cy="516427"/>
      </dsp:txXfrm>
    </dsp:sp>
    <dsp:sp modelId="{92E20719-13FC-48C5-9BA1-934CC5EBCA17}">
      <dsp:nvSpPr>
        <dsp:cNvPr id="0" name=""/>
        <dsp:cNvSpPr/>
      </dsp:nvSpPr>
      <dsp:spPr>
        <a:xfrm>
          <a:off x="0" y="2843088"/>
          <a:ext cx="8987404" cy="699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5350" tIns="16510" rIns="92456" bIns="1651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000" kern="1200"/>
            <a:t>méthode et procédure de maintenance (norme EN13-306) ;</a:t>
          </a:r>
          <a:endParaRPr lang="en-US" sz="1000" kern="120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000" kern="1200"/>
            <a:t>opération de maintenance corrective ou prévisionnelle ;</a:t>
          </a:r>
          <a:endParaRPr lang="en-US" sz="1000" kern="120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000" kern="1200"/>
            <a:t>démarche de diagnostic ;</a:t>
          </a:r>
          <a:endParaRPr lang="en-US" sz="1000" kern="120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r-FR" sz="1000" kern="1200"/>
            <a:t>plan de maintenance.</a:t>
          </a:r>
          <a:endParaRPr lang="en-US" sz="1000" kern="1200"/>
        </a:p>
      </dsp:txBody>
      <dsp:txXfrm>
        <a:off x="0" y="2843088"/>
        <a:ext cx="8987404" cy="6996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BD98ED-D2F4-485E-97BD-9003FAF8252E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62DCF4-1B04-466C-A870-936E27ADA24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2285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91587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03874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973751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1003654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452278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568934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975044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008455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898177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43766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645698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853932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6459129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448935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4100334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16465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BEE5B-90BA-4F65-BD96-5524567A93D0}" type="datetimeFigureOut">
              <a:rPr lang="fr-FR" smtClean="0"/>
              <a:pPr/>
              <a:t>17/06/2021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3DAFDF2-11D8-4CC7-ABA5-CC29751A887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290134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Microsoft_Office_Excel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F34F9472-3C6B-49BE-8186-DE5F7EAFAEB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0091" y="164987"/>
            <a:ext cx="1149545" cy="114954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939636" y="2364207"/>
            <a:ext cx="10252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kern="1200" dirty="0">
                <a:latin typeface="+mj-lt"/>
                <a:ea typeface="+mj-ea"/>
                <a:cs typeface="+mj-cs"/>
              </a:rPr>
              <a:t>Les </a:t>
            </a:r>
            <a:r>
              <a:rPr lang="en-US" sz="2800" b="1" kern="1200" dirty="0" err="1">
                <a:latin typeface="+mj-lt"/>
                <a:ea typeface="+mj-ea"/>
                <a:cs typeface="+mj-cs"/>
              </a:rPr>
              <a:t>connaissances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800" b="1" kern="1200" dirty="0" err="1">
                <a:latin typeface="+mj-lt"/>
                <a:ea typeface="+mj-ea"/>
                <a:cs typeface="+mj-cs"/>
              </a:rPr>
              <a:t>en</a:t>
            </a:r>
            <a:r>
              <a:rPr lang="en-US" sz="2800" b="1" kern="1200" dirty="0">
                <a:latin typeface="+mj-lt"/>
                <a:ea typeface="+mj-ea"/>
                <a:cs typeface="+mj-cs"/>
              </a:rPr>
              <a:t> Sciences et Techniques </a:t>
            </a:r>
            <a:r>
              <a:rPr lang="en-US" sz="2800" b="1" kern="1200" dirty="0" err="1">
                <a:latin typeface="+mj-lt"/>
                <a:ea typeface="+mj-ea"/>
                <a:cs typeface="+mj-cs"/>
              </a:rPr>
              <a:t>Industrielles</a:t>
            </a:r>
            <a:endParaRPr lang="fr-FR" sz="2800" b="1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62700" y="3943350"/>
            <a:ext cx="5829300" cy="291465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80109" y="6483927"/>
            <a:ext cx="6165273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Séminaire académique 12 mai 2021</a:t>
            </a:r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939636" y="1314532"/>
            <a:ext cx="10252364" cy="872836"/>
          </a:xfrm>
        </p:spPr>
        <p:txBody>
          <a:bodyPr>
            <a:normAutofit/>
          </a:bodyPr>
          <a:lstStyle/>
          <a:p>
            <a:r>
              <a:rPr lang="fr-FR" sz="4800" b="1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BTS ÉLECTROTECHNIQUE</a:t>
            </a:r>
          </a:p>
        </p:txBody>
      </p:sp>
    </p:spTree>
    <p:extLst>
      <p:ext uri="{BB962C8B-B14F-4D97-AF65-F5344CB8AC3E}">
        <p14:creationId xmlns:p14="http://schemas.microsoft.com/office/powerpoint/2010/main" xmlns="" val="3401953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7999CCA-F768-4394-A580-4D274EF4E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227" y="1538996"/>
            <a:ext cx="3190688" cy="1280890"/>
          </a:xfrm>
        </p:spPr>
        <p:txBody>
          <a:bodyPr>
            <a:noAutofit/>
          </a:bodyPr>
          <a:lstStyle/>
          <a:p>
            <a:r>
              <a:rPr lang="en-US" sz="2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Les </a:t>
            </a:r>
            <a:r>
              <a:rPr lang="en-US" sz="2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connaissances</a:t>
            </a:r>
            <a:r>
              <a:rPr lang="en-US" sz="2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</a:t>
            </a:r>
            <a:r>
              <a:rPr lang="en-US" sz="2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Sciences et Techniques </a:t>
            </a:r>
            <a:r>
              <a:rPr lang="en-US" sz="25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Industrielles</a:t>
            </a:r>
            <a:r>
              <a:rPr lang="en-US" sz="2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5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</a:t>
            </a:r>
            <a:r>
              <a:rPr lang="en-US" sz="25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Référentiel</a:t>
            </a:r>
            <a:r>
              <a:rPr lang="en-US" sz="2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2022)</a:t>
            </a:r>
            <a:endParaRPr lang="fr-FR" sz="2500" dirty="0">
              <a:solidFill>
                <a:schemeClr val="tx1"/>
              </a:solidFill>
            </a:endParaRPr>
          </a:p>
        </p:txBody>
      </p:sp>
      <p:pic>
        <p:nvPicPr>
          <p:cNvPr id="4" name="Espace réservé du contenu 10">
            <a:extLst>
              <a:ext uri="{FF2B5EF4-FFF2-40B4-BE49-F238E27FC236}">
                <a16:creationId xmlns:a16="http://schemas.microsoft.com/office/drawing/2014/main" xmlns="" id="{07133296-6690-404A-8C3C-1EAD6FD4C9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88914" y="952207"/>
            <a:ext cx="8004860" cy="5133800"/>
          </a:xfrm>
        </p:spPr>
      </p:pic>
    </p:spTree>
    <p:extLst>
      <p:ext uri="{BB962C8B-B14F-4D97-AF65-F5344CB8AC3E}">
        <p14:creationId xmlns:p14="http://schemas.microsoft.com/office/powerpoint/2010/main" xmlns="" val="2983498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32AF3A0-C653-4DB8-94CC-A199F9BA8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82" y="1685660"/>
            <a:ext cx="2368819" cy="1280890"/>
          </a:xfrm>
        </p:spPr>
        <p:txBody>
          <a:bodyPr>
            <a:normAutofit fontScale="90000"/>
          </a:bodyPr>
          <a:lstStyle/>
          <a:p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Evolution des </a:t>
            </a:r>
            <a:r>
              <a:rPr lang="en-US" sz="2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savoirs</a:t>
            </a:r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Sciences et Techniques </a:t>
            </a:r>
            <a:r>
              <a:rPr lang="en-US" sz="2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Industrielles</a:t>
            </a:r>
            <a:endParaRPr lang="fr-FR" sz="2800" b="1" dirty="0">
              <a:solidFill>
                <a:schemeClr val="tx1"/>
              </a:solidFill>
            </a:endParaRP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xmlns="" id="{96FDA69F-3394-4E2E-8039-0F8171539D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67749" y="2240933"/>
            <a:ext cx="9171579" cy="330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19601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561AACF-3C78-4668-ADC1-243597210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168" y="1604211"/>
            <a:ext cx="3503075" cy="1280890"/>
          </a:xfrm>
        </p:spPr>
        <p:txBody>
          <a:bodyPr>
            <a:normAutofit fontScale="90000"/>
          </a:bodyPr>
          <a:lstStyle/>
          <a:p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Evolution des </a:t>
            </a:r>
            <a:r>
              <a:rPr lang="en-US" sz="2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savoirs</a:t>
            </a:r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Sciences et Techniques </a:t>
            </a:r>
            <a:r>
              <a:rPr lang="en-US" sz="2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Industrielles</a:t>
            </a:r>
            <a:endParaRPr lang="fr-FR" sz="28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xmlns="" id="{E1631851-12AF-4D1A-A1E3-EB23676AC820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65838966"/>
              </p:ext>
            </p:extLst>
          </p:nvPr>
        </p:nvGraphicFramePr>
        <p:xfrm>
          <a:off x="4652698" y="620235"/>
          <a:ext cx="7539301" cy="5850288"/>
        </p:xfrm>
        <a:graphic>
          <a:graphicData uri="http://schemas.openxmlformats.org/presentationml/2006/ole">
            <p:oleObj spid="_x0000_s1027" name="Worksheet" r:id="rId3" imgW="12201357" imgH="8629674" progId="Excel.Shee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04279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561AACF-3C78-4668-ADC1-243597210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8358" y="1411704"/>
            <a:ext cx="3834063" cy="4034591"/>
          </a:xfrm>
        </p:spPr>
        <p:txBody>
          <a:bodyPr>
            <a:normAutofit/>
          </a:bodyPr>
          <a:lstStyle/>
          <a:p>
            <a:r>
              <a:rPr lang="en-US"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Evolution des savoirs</a:t>
            </a:r>
            <a:br>
              <a:rPr lang="en-US"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Sciences et </a:t>
            </a:r>
            <a:br>
              <a:rPr lang="en-US"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Techniques</a:t>
            </a:r>
            <a:br>
              <a:rPr lang="en-US"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5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Industrielles</a:t>
            </a:r>
            <a:endParaRPr lang="fr-FR" sz="2500" b="1" dirty="0">
              <a:solidFill>
                <a:schemeClr val="tx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C9AC28B9-F721-4C38-BECB-66F10642FD6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50719" y="614597"/>
            <a:ext cx="7541281" cy="597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43153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561AACF-3C78-4668-ADC1-243597210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168" y="1604211"/>
            <a:ext cx="3503075" cy="1280890"/>
          </a:xfrm>
        </p:spPr>
        <p:txBody>
          <a:bodyPr>
            <a:normAutofit fontScale="90000"/>
          </a:bodyPr>
          <a:lstStyle/>
          <a:p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Evolution des </a:t>
            </a:r>
            <a:r>
              <a:rPr lang="en-US" sz="2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savoirs</a:t>
            </a:r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Sciences et Techniques </a:t>
            </a:r>
            <a:r>
              <a:rPr lang="en-US" sz="2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Industrielles</a:t>
            </a:r>
            <a:endParaRPr lang="fr-FR" sz="2800" b="1" dirty="0">
              <a:solidFill>
                <a:schemeClr val="tx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BA89C411-2D7C-4BE6-A59E-EDB3EC47D0D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5404" y="562131"/>
            <a:ext cx="7238495" cy="573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221966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561AACF-3C78-4668-ADC1-243597210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168" y="1604211"/>
            <a:ext cx="3503075" cy="1280890"/>
          </a:xfrm>
        </p:spPr>
        <p:txBody>
          <a:bodyPr>
            <a:normAutofit fontScale="90000"/>
          </a:bodyPr>
          <a:lstStyle/>
          <a:p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Evolution des </a:t>
            </a:r>
            <a:r>
              <a:rPr lang="en-US" sz="2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savoirs</a:t>
            </a:r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Sciences et Techniques </a:t>
            </a:r>
            <a:r>
              <a:rPr lang="en-US" sz="28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Industrielles</a:t>
            </a:r>
            <a:endParaRPr lang="fr-FR" sz="2800" b="1" dirty="0">
              <a:solidFill>
                <a:schemeClr val="tx1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C0B2A35D-F289-4FB6-84B1-56C0CF34B6D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41822" y="848952"/>
            <a:ext cx="7140315" cy="4072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5573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561AACF-3C78-4668-ADC1-243597210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168" y="1604211"/>
            <a:ext cx="3503075" cy="1280890"/>
          </a:xfrm>
        </p:spPr>
        <p:txBody>
          <a:bodyPr>
            <a:normAutofit fontScale="90000"/>
          </a:bodyPr>
          <a:lstStyle/>
          <a:p>
            <a:r>
              <a:rPr lang="en-US"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Evolution des savoirs</a:t>
            </a:r>
            <a:br>
              <a:rPr lang="en-US"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Sciences et Techniques Industrielles</a:t>
            </a:r>
            <a:endParaRPr lang="fr-FR" sz="2800" b="1" dirty="0">
              <a:solidFill>
                <a:schemeClr val="tx1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xmlns="" id="{17FDD938-E8E2-47E3-A5B5-70B138349BE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24449" y="589255"/>
            <a:ext cx="6672196" cy="612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72495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966DD2F-FBF5-41CE-A3F4-565352D95DC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7A16A5D7-3710-4952-A056-FB9B9CAA3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897" y="624110"/>
            <a:ext cx="9712998" cy="1280890"/>
          </a:xfrm>
        </p:spPr>
        <p:txBody>
          <a:bodyPr>
            <a:normAutofit/>
          </a:bodyPr>
          <a:lstStyle/>
          <a:p>
            <a:r>
              <a:rPr lang="en-US" b="1" kern="1200" err="1">
                <a:latin typeface="+mj-lt"/>
                <a:ea typeface="+mj-ea"/>
                <a:cs typeface="+mj-cs"/>
              </a:rPr>
              <a:t>Contenus</a:t>
            </a:r>
            <a:r>
              <a:rPr lang="en-US" b="1" kern="1200">
                <a:latin typeface="+mj-lt"/>
                <a:ea typeface="+mj-ea"/>
                <a:cs typeface="+mj-cs"/>
              </a:rPr>
              <a:t> entrants :</a:t>
            </a:r>
            <a:endParaRPr lang="fr-FR" b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F46FCE2B-F2D2-466E-B0AA-8E341DB4981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xmlns="" id="{2BD31C98-199A-4722-A1A5-4393A43E740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xmlns="" id="{8FD4C9DB-498C-4904-BC2E-7B68C40CC1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30093468"/>
              </p:ext>
            </p:extLst>
          </p:nvPr>
        </p:nvGraphicFramePr>
        <p:xfrm>
          <a:off x="1794897" y="2222983"/>
          <a:ext cx="8987404" cy="36539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386547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076C2C6-66B3-4B6A-85AA-19AED6A4E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217" y="624110"/>
            <a:ext cx="8911687" cy="771553"/>
          </a:xfrm>
        </p:spPr>
        <p:txBody>
          <a:bodyPr>
            <a:normAutofit/>
          </a:bodyPr>
          <a:lstStyle/>
          <a:p>
            <a:r>
              <a:rPr lang="en-US" sz="32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Niveau</a:t>
            </a:r>
            <a: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d’acquisition</a:t>
            </a:r>
            <a: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des </a:t>
            </a:r>
            <a:r>
              <a:rPr lang="en-US" sz="32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connaissances</a:t>
            </a:r>
            <a:endParaRPr lang="fr-FR" sz="3200" dirty="0">
              <a:solidFill>
                <a:schemeClr val="tx1"/>
              </a:solidFill>
            </a:endParaRPr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xmlns="" id="{2E3B346F-9E8E-4D8D-9FF1-F17F606F1F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50046574"/>
              </p:ext>
            </p:extLst>
          </p:nvPr>
        </p:nvGraphicFramePr>
        <p:xfrm>
          <a:off x="2029314" y="1395663"/>
          <a:ext cx="8269719" cy="38410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85805">
                  <a:extLst>
                    <a:ext uri="{9D8B030D-6E8A-4147-A177-3AD203B41FA5}">
                      <a16:colId xmlns:a16="http://schemas.microsoft.com/office/drawing/2014/main" xmlns="" val="228474852"/>
                    </a:ext>
                  </a:extLst>
                </a:gridCol>
                <a:gridCol w="2585805">
                  <a:extLst>
                    <a:ext uri="{9D8B030D-6E8A-4147-A177-3AD203B41FA5}">
                      <a16:colId xmlns:a16="http://schemas.microsoft.com/office/drawing/2014/main" xmlns="" val="1470015860"/>
                    </a:ext>
                  </a:extLst>
                </a:gridCol>
                <a:gridCol w="3098109">
                  <a:extLst>
                    <a:ext uri="{9D8B030D-6E8A-4147-A177-3AD203B41FA5}">
                      <a16:colId xmlns:a16="http://schemas.microsoft.com/office/drawing/2014/main" xmlns="" val="4024400890"/>
                    </a:ext>
                  </a:extLst>
                </a:gridCol>
              </a:tblGrid>
              <a:tr h="959899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u="none" strike="noStrike" dirty="0">
                          <a:effectLst/>
                        </a:rPr>
                        <a:t>BTS ELECTROTECHNIQUE 2006</a:t>
                      </a:r>
                      <a:br>
                        <a:rPr lang="fr-FR" sz="1200" u="none" strike="noStrike" dirty="0">
                          <a:effectLst/>
                        </a:rPr>
                      </a:br>
                      <a:r>
                        <a:rPr lang="fr-FR" sz="1200" u="none" strike="noStrike" dirty="0">
                          <a:effectLst/>
                        </a:rPr>
                        <a:t>Niveaux taxonomiques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5" marR="7085" marT="70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u="none" strike="noStrike" dirty="0">
                          <a:effectLst/>
                        </a:rPr>
                        <a:t>BTS ELECTROTECHNIQUE 2022              Niveau d'acquisition des connaissances</a:t>
                      </a:r>
                      <a:endParaRPr lang="fr-F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5" marR="7085" marT="708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300" u="none" strike="noStrike">
                          <a:effectLst/>
                        </a:rPr>
                        <a:t> </a:t>
                      </a:r>
                      <a:endParaRPr lang="fr-FR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5" marR="7085" marT="7085" marB="0" anchor="ctr"/>
                </a:tc>
                <a:extLst>
                  <a:ext uri="{0D108BD9-81ED-4DB2-BD59-A6C34878D82A}">
                    <a16:rowId xmlns:a16="http://schemas.microsoft.com/office/drawing/2014/main" xmlns="" val="770267606"/>
                  </a:ext>
                </a:extLst>
              </a:tr>
              <a:tr h="720284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u="none" strike="noStrike">
                          <a:effectLst/>
                        </a:rPr>
                        <a:t>Niveau 1 : niveau de l'information</a:t>
                      </a:r>
                      <a:endParaRPr lang="fr-F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5" marR="7085" marT="708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u="none" strike="noStrike">
                          <a:effectLst/>
                        </a:rPr>
                        <a:t>Niveau 1 :  Connaissance</a:t>
                      </a:r>
                      <a:endParaRPr lang="fr-F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5" marR="7085" marT="708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Connaître - Décrire - Définir - Enoncer - Identifier - Montrer - Relier- Savoir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5" marR="7085" marT="7085" marB="0" anchor="ctr"/>
                </a:tc>
                <a:extLst>
                  <a:ext uri="{0D108BD9-81ED-4DB2-BD59-A6C34878D82A}">
                    <a16:rowId xmlns:a16="http://schemas.microsoft.com/office/drawing/2014/main" xmlns="" val="2942507755"/>
                  </a:ext>
                </a:extLst>
              </a:tr>
              <a:tr h="720284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u="none" strike="noStrike" dirty="0">
                          <a:effectLst/>
                        </a:rPr>
                        <a:t>Niveau 2 : niveau de l'expression</a:t>
                      </a:r>
                      <a:endParaRPr lang="fr-F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5" marR="7085" marT="708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u="none" strike="noStrike">
                          <a:effectLst/>
                        </a:rPr>
                        <a:t>Niveau 2 :  Compréhension</a:t>
                      </a:r>
                      <a:endParaRPr lang="fr-F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5" marR="7085" marT="708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Associer- Citer- Comprendre- Différencier- Distinguer- Donner- Expliquer- Expliciter- Exprimer-  Extraire- Interpréter- Reconnaître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5" marR="7085" marT="7085" marB="0" anchor="ctr"/>
                </a:tc>
                <a:extLst>
                  <a:ext uri="{0D108BD9-81ED-4DB2-BD59-A6C34878D82A}">
                    <a16:rowId xmlns:a16="http://schemas.microsoft.com/office/drawing/2014/main" xmlns="" val="464422532"/>
                  </a:ext>
                </a:extLst>
              </a:tr>
              <a:tr h="720284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u="none" strike="noStrike">
                          <a:effectLst/>
                        </a:rPr>
                        <a:t>Niveau 3 : niveau de la maîtrise d'outils</a:t>
                      </a:r>
                      <a:endParaRPr lang="fr-F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5" marR="7085" marT="708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u="none" strike="noStrike">
                          <a:effectLst/>
                        </a:rPr>
                        <a:t>Niveau 3 :  Application</a:t>
                      </a:r>
                      <a:endParaRPr lang="fr-F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5" marR="7085" marT="708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>
                          <a:effectLst/>
                        </a:rPr>
                        <a:t>Appliquer- Calculer Collaborer- Déterminer-Ecrire- Effectuer- Etablir-  Exploiter- Faire appliquer-  Mettre en œuvre- Mettre en évidence-  Mettre en pratique-  Modifier-  Produire- Raccorder/installer- Réaliser- Relever- Représenter- Suivre- Utiliser 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5" marR="7085" marT="7085" marB="0" anchor="ctr"/>
                </a:tc>
                <a:extLst>
                  <a:ext uri="{0D108BD9-81ED-4DB2-BD59-A6C34878D82A}">
                    <a16:rowId xmlns:a16="http://schemas.microsoft.com/office/drawing/2014/main" xmlns="" val="1552343774"/>
                  </a:ext>
                </a:extLst>
              </a:tr>
              <a:tr h="720284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u="none" strike="noStrike">
                          <a:effectLst/>
                        </a:rPr>
                        <a:t>Niveau 4 : niveau de la maîtrise technologique</a:t>
                      </a:r>
                      <a:endParaRPr lang="fr-F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5" marR="7085" marT="708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u="none" strike="noStrike">
                          <a:effectLst/>
                        </a:rPr>
                        <a:t>Niveau 4 :  Analyse / Synthèse / Evaluation / Validation</a:t>
                      </a:r>
                      <a:endParaRPr lang="fr-F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5" marR="7085" marT="708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800" u="none" strike="noStrike" dirty="0">
                          <a:effectLst/>
                        </a:rPr>
                        <a:t>Adapter- Analyser- Argumenter- Choisir- Collecter- Communiquer-  Concevoir- Comparer- Corréler- Dimensionner- Evaluer-Gérer-Hiérarchiser- Intégrer- Justifier- Mesurer- Modéliser- Organiser- Proposer- Schématiser</a:t>
                      </a:r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5" marR="7085" marT="7085" marB="0" anchor="ctr"/>
                </a:tc>
                <a:extLst>
                  <a:ext uri="{0D108BD9-81ED-4DB2-BD59-A6C34878D82A}">
                    <a16:rowId xmlns:a16="http://schemas.microsoft.com/office/drawing/2014/main" xmlns="" val="1567609572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44A36A18-A8EF-4D69-8B69-194853C126A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60192" y="5236698"/>
            <a:ext cx="3860583" cy="133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5037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6E6BAE6-948F-41C1-BD56-CBFC29C8B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5009" y="367437"/>
            <a:ext cx="8911687" cy="1280890"/>
          </a:xfrm>
        </p:spPr>
        <p:txBody>
          <a:bodyPr>
            <a:normAutofit/>
          </a:bodyPr>
          <a:lstStyle/>
          <a:p>
            <a:r>
              <a:rPr lang="en-US"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 niveau 4 d’acquisition des connaissances </a:t>
            </a:r>
            <a:endParaRPr lang="fr-FR" sz="2800" b="1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AA792545-003C-45A6-AC18-F9EA94AEC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1305" y="1155032"/>
            <a:ext cx="9753599" cy="5149515"/>
          </a:xfrm>
        </p:spPr>
        <p:txBody>
          <a:bodyPr>
            <a:normAutofit fontScale="77500" lnSpcReduction="20000"/>
          </a:bodyPr>
          <a:lstStyle/>
          <a:p>
            <a:pPr lvl="1" algn="just">
              <a:buFont typeface="Wingdings" panose="05000000000000000000" pitchFamily="2" charset="2"/>
              <a:buChar char="§"/>
            </a:pPr>
            <a:r>
              <a:rPr lang="fr-FR" sz="1800"/>
              <a:t> </a:t>
            </a:r>
            <a:r>
              <a:rPr lang="fr-FR" sz="2000" b="1">
                <a:latin typeface="Arial" panose="020B0604020202020204" pitchFamily="34" charset="0"/>
                <a:cs typeface="Arial" panose="020B0604020202020204" pitchFamily="34" charset="0"/>
              </a:rPr>
              <a:t>La chaîne de puissance </a:t>
            </a:r>
            <a:r>
              <a:rPr lang="fr-FR" sz="1600">
                <a:latin typeface="Arial" panose="020B0604020202020204" pitchFamily="34" charset="0"/>
                <a:cs typeface="Arial" panose="020B0604020202020204" pitchFamily="34" charset="0"/>
              </a:rPr>
              <a:t>(en dehors de l’acheminement de l’énergie électrique de la production à la livraison – niveau 2) ;</a:t>
            </a:r>
          </a:p>
          <a:p>
            <a:pPr lvl="1" algn="just">
              <a:buFont typeface="Wingdings" panose="05000000000000000000" pitchFamily="2" charset="2"/>
              <a:buChar char="§"/>
            </a:pPr>
            <a:endParaRPr lang="fr-FR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sz="2000" b="1">
                <a:latin typeface="Arial" panose="020B0604020202020204" pitchFamily="34" charset="0"/>
                <a:cs typeface="Arial" panose="020B0604020202020204" pitchFamily="34" charset="0"/>
              </a:rPr>
              <a:t>La chaîne d’information</a:t>
            </a:r>
            <a:r>
              <a:rPr lang="fr-FR" sz="2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600">
                <a:latin typeface="Arial" panose="020B0604020202020204" pitchFamily="34" charset="0"/>
                <a:cs typeface="Arial" panose="020B0604020202020204" pitchFamily="34" charset="0"/>
              </a:rPr>
              <a:t>(Acquérir, Traiter, Communiquer/transmettre) </a:t>
            </a:r>
            <a:r>
              <a:rPr lang="fr-FR" sz="1600" b="1">
                <a:latin typeface="Arial" panose="020B0604020202020204" pitchFamily="34" charset="0"/>
                <a:cs typeface="Arial" panose="020B0604020202020204" pitchFamily="34" charset="0"/>
              </a:rPr>
              <a:t>pour l’aspect matériel</a:t>
            </a:r>
            <a:r>
              <a:rPr lang="fr-FR" sz="1600">
                <a:latin typeface="Arial" panose="020B0604020202020204" pitchFamily="34" charset="0"/>
                <a:cs typeface="Arial" panose="020B0604020202020204" pitchFamily="34" charset="0"/>
              </a:rPr>
              <a:t> (choisir, concevoir/adapter) ;</a:t>
            </a:r>
          </a:p>
          <a:p>
            <a:pPr lvl="1" algn="just">
              <a:buFont typeface="Wingdings" panose="05000000000000000000" pitchFamily="2" charset="2"/>
              <a:buChar char="§"/>
            </a:pPr>
            <a:endParaRPr lang="fr-FR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sz="2000" b="1">
                <a:latin typeface="Arial" panose="020B0604020202020204" pitchFamily="34" charset="0"/>
                <a:cs typeface="Arial" panose="020B0604020202020204" pitchFamily="34" charset="0"/>
              </a:rPr>
              <a:t>La sûreté/sécurité ;</a:t>
            </a:r>
          </a:p>
          <a:p>
            <a:pPr lvl="1" algn="just">
              <a:buFont typeface="Wingdings" panose="05000000000000000000" pitchFamily="2" charset="2"/>
              <a:buChar char="§"/>
            </a:pPr>
            <a:endParaRPr lang="fr-FR" sz="20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sz="2000" b="1">
                <a:latin typeface="Arial" panose="020B0604020202020204" pitchFamily="34" charset="0"/>
                <a:cs typeface="Arial" panose="020B0604020202020204" pitchFamily="34" charset="0"/>
              </a:rPr>
              <a:t>Normes, règlement, certifications, labels </a:t>
            </a:r>
            <a:r>
              <a:rPr lang="fr-FR" sz="1600">
                <a:latin typeface="Arial" panose="020B0604020202020204" pitchFamily="34" charset="0"/>
                <a:cs typeface="Arial" panose="020B0604020202020204" pitchFamily="34" charset="0"/>
              </a:rPr>
              <a:t>(collecter, hiérarchiser) ;</a:t>
            </a:r>
          </a:p>
          <a:p>
            <a:pPr lvl="1" algn="just">
              <a:buFont typeface="Wingdings" panose="05000000000000000000" pitchFamily="2" charset="2"/>
              <a:buChar char="§"/>
            </a:pPr>
            <a:endParaRPr lang="fr-FR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sz="2000" b="1">
                <a:latin typeface="Arial" panose="020B0604020202020204" pitchFamily="34" charset="0"/>
                <a:cs typeface="Arial" panose="020B0604020202020204" pitchFamily="34" charset="0"/>
              </a:rPr>
              <a:t>Les outils professionnels : </a:t>
            </a:r>
          </a:p>
          <a:p>
            <a:pPr lvl="2" algn="just">
              <a:buFont typeface="Wingdings" panose="05000000000000000000" pitchFamily="2" charset="2"/>
              <a:buChar char="§"/>
            </a:pPr>
            <a:r>
              <a:rPr lang="fr-FR" sz="1600" b="1">
                <a:latin typeface="Arial" panose="020B0604020202020204" pitchFamily="34" charset="0"/>
                <a:cs typeface="Arial" panose="020B0604020202020204" pitchFamily="34" charset="0"/>
              </a:rPr>
              <a:t>dimensionnement</a:t>
            </a:r>
            <a:r>
              <a:rPr lang="fr-FR" sz="160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sz="1600" b="1">
                <a:latin typeface="Arial" panose="020B0604020202020204" pitchFamily="34" charset="0"/>
                <a:cs typeface="Arial" panose="020B0604020202020204" pitchFamily="34" charset="0"/>
              </a:rPr>
              <a:t>représentation</a:t>
            </a:r>
            <a:r>
              <a:rPr lang="fr-FR" sz="1600">
                <a:latin typeface="Arial" panose="020B0604020202020204" pitchFamily="34" charset="0"/>
                <a:cs typeface="Arial" panose="020B0604020202020204" pitchFamily="34" charset="0"/>
              </a:rPr>
              <a:t> d’un ouvrage, d’une installation, d’un équipement électrique (en partie) ;</a:t>
            </a:r>
          </a:p>
          <a:p>
            <a:pPr lvl="2" algn="just">
              <a:buFont typeface="Wingdings" panose="05000000000000000000" pitchFamily="2" charset="2"/>
              <a:buChar char="§"/>
            </a:pPr>
            <a:r>
              <a:rPr lang="fr-FR" sz="1600">
                <a:latin typeface="Arial" panose="020B0604020202020204" pitchFamily="34" charset="0"/>
                <a:cs typeface="Arial" panose="020B0604020202020204" pitchFamily="34" charset="0"/>
              </a:rPr>
              <a:t>caractéristiques des bâtiments, des infrastructures ;</a:t>
            </a:r>
          </a:p>
          <a:p>
            <a:pPr lvl="2" algn="just">
              <a:buFont typeface="Wingdings" panose="05000000000000000000" pitchFamily="2" charset="2"/>
              <a:buChar char="§"/>
            </a:pPr>
            <a:r>
              <a:rPr lang="fr-FR" sz="1600">
                <a:latin typeface="Arial" panose="020B0604020202020204" pitchFamily="34" charset="0"/>
                <a:cs typeface="Arial" panose="020B0604020202020204" pitchFamily="34" charset="0"/>
              </a:rPr>
              <a:t>caractéristiques des systèmes industriels.</a:t>
            </a:r>
          </a:p>
          <a:p>
            <a:pPr lvl="2" algn="just">
              <a:buFont typeface="Wingdings" panose="05000000000000000000" pitchFamily="2" charset="2"/>
              <a:buChar char="§"/>
            </a:pPr>
            <a:endParaRPr lang="fr-FR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sz="2000" b="1">
                <a:latin typeface="Arial" panose="020B0604020202020204" pitchFamily="34" charset="0"/>
                <a:cs typeface="Arial" panose="020B0604020202020204" pitchFamily="34" charset="0"/>
              </a:rPr>
              <a:t>Gestion des risques QSSE </a:t>
            </a:r>
            <a:r>
              <a:rPr lang="fr-FR" sz="1600">
                <a:latin typeface="Arial" panose="020B0604020202020204" pitchFamily="34" charset="0"/>
                <a:cs typeface="Arial" panose="020B0604020202020204" pitchFamily="34" charset="0"/>
              </a:rPr>
              <a:t>(notamment électrique) ;</a:t>
            </a:r>
          </a:p>
          <a:p>
            <a:pPr lvl="1" algn="just">
              <a:buFont typeface="Wingdings" panose="05000000000000000000" pitchFamily="2" charset="2"/>
              <a:buChar char="§"/>
            </a:pPr>
            <a:endParaRPr lang="fr-FR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sz="1600">
                <a:latin typeface="Arial" panose="020B0604020202020204" pitchFamily="34" charset="0"/>
                <a:cs typeface="Arial" panose="020B0604020202020204" pitchFamily="34" charset="0"/>
              </a:rPr>
              <a:t>En partie </a:t>
            </a:r>
            <a:r>
              <a:rPr lang="fr-FR" sz="2000" b="1">
                <a:latin typeface="Arial" panose="020B0604020202020204" pitchFamily="34" charset="0"/>
                <a:cs typeface="Arial" panose="020B0604020202020204" pitchFamily="34" charset="0"/>
              </a:rPr>
              <a:t>Diagnostic et Maintenance</a:t>
            </a:r>
            <a:r>
              <a:rPr lang="fr-FR" sz="16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B0384E33-DB85-4377-BC0C-EEA1AC3170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14321" y="5153905"/>
            <a:ext cx="3860583" cy="133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53216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D5865A8-041E-4BB0-9B62-CC1609132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0209" y="640152"/>
            <a:ext cx="8911687" cy="964058"/>
          </a:xfrm>
        </p:spPr>
        <p:txBody>
          <a:bodyPr>
            <a:normAutofit/>
          </a:bodyPr>
          <a:lstStyle/>
          <a:p>
            <a:r>
              <a:rPr lang="en-US"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Remarque concernant la fonction “Traiter”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1166005-F023-4DC0-BFDE-75EAFF38A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0209" y="1876926"/>
            <a:ext cx="9184403" cy="4034296"/>
          </a:xfrm>
        </p:spPr>
        <p:txBody>
          <a:bodyPr/>
          <a:lstStyle/>
          <a:p>
            <a:pPr marL="0" indent="0" algn="just">
              <a:buNone/>
            </a:pPr>
            <a:r>
              <a:rPr lang="fr-FR" sz="2000" b="1">
                <a:latin typeface="Arial" panose="020B0604020202020204" pitchFamily="34" charset="0"/>
                <a:cs typeface="Arial" panose="020B0604020202020204" pitchFamily="34" charset="0"/>
              </a:rPr>
              <a:t>Le niveau de connaissances retenu est </a:t>
            </a:r>
            <a:r>
              <a:rPr lang="fr-FR" sz="2000">
                <a:latin typeface="Arial" panose="020B0604020202020204" pitchFamily="34" charset="0"/>
                <a:cs typeface="Arial" panose="020B0604020202020204" pitchFamily="34" charset="0"/>
              </a:rPr>
              <a:t>(globalement) </a:t>
            </a:r>
            <a:r>
              <a:rPr lang="fr-FR" sz="2000" b="1">
                <a:latin typeface="Arial" panose="020B0604020202020204" pitchFamily="34" charset="0"/>
                <a:cs typeface="Arial" panose="020B0604020202020204" pitchFamily="34" charset="0"/>
              </a:rPr>
              <a:t>3 :  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fr-FR" sz="20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sz="2000" b="1">
                <a:latin typeface="Arial" panose="020B0604020202020204" pitchFamily="34" charset="0"/>
                <a:cs typeface="Arial" panose="020B0604020202020204" pitchFamily="34" charset="0"/>
              </a:rPr>
              <a:t>Modifier</a:t>
            </a:r>
            <a:r>
              <a:rPr lang="fr-FR" sz="2000">
                <a:latin typeface="Arial" panose="020B0604020202020204" pitchFamily="34" charset="0"/>
                <a:cs typeface="Arial" panose="020B0604020202020204" pitchFamily="34" charset="0"/>
              </a:rPr>
              <a:t> un programme d’automatisme des bâtiments résidentiels, tertiaires, industriels ou de l’industrie ;</a:t>
            </a:r>
          </a:p>
          <a:p>
            <a:pPr lvl="1" algn="just">
              <a:buFont typeface="Wingdings" panose="05000000000000000000" pitchFamily="2" charset="2"/>
              <a:buChar char="§"/>
            </a:pPr>
            <a:endParaRPr lang="fr-FR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sz="2000" b="1">
                <a:latin typeface="Arial" panose="020B0604020202020204" pitchFamily="34" charset="0"/>
                <a:cs typeface="Arial" panose="020B0604020202020204" pitchFamily="34" charset="0"/>
              </a:rPr>
              <a:t>Modifier</a:t>
            </a:r>
            <a:r>
              <a:rPr lang="fr-FR" sz="2000">
                <a:latin typeface="Arial" panose="020B0604020202020204" pitchFamily="34" charset="0"/>
                <a:cs typeface="Arial" panose="020B0604020202020204" pitchFamily="34" charset="0"/>
              </a:rPr>
              <a:t> un programme robotique ou de commande d’axes ;</a:t>
            </a:r>
          </a:p>
          <a:p>
            <a:pPr lvl="1" algn="just">
              <a:buFont typeface="Wingdings" panose="05000000000000000000" pitchFamily="2" charset="2"/>
              <a:buChar char="§"/>
            </a:pPr>
            <a:endParaRPr lang="fr-FR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fr-FR" sz="2000">
                <a:latin typeface="Arial" panose="020B0604020202020204" pitchFamily="34" charset="0"/>
                <a:cs typeface="Arial" panose="020B0604020202020204" pitchFamily="34" charset="0"/>
              </a:rPr>
              <a:t>Il est possible de </a:t>
            </a:r>
            <a:r>
              <a:rPr lang="fr-FR" sz="2000" b="1">
                <a:latin typeface="Arial" panose="020B0604020202020204" pitchFamily="34" charset="0"/>
                <a:cs typeface="Arial" panose="020B0604020202020204" pitchFamily="34" charset="0"/>
              </a:rPr>
              <a:t>concevoir </a:t>
            </a:r>
            <a:r>
              <a:rPr lang="fr-FR" sz="200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2000" b="1">
                <a:latin typeface="Arial" panose="020B0604020202020204" pitchFamily="34" charset="0"/>
                <a:cs typeface="Arial" panose="020B0604020202020204" pitchFamily="34" charset="0"/>
              </a:rPr>
              <a:t>niveau 4</a:t>
            </a:r>
            <a:r>
              <a:rPr lang="fr-FR" sz="2000">
                <a:latin typeface="Arial" panose="020B0604020202020204" pitchFamily="34" charset="0"/>
                <a:cs typeface="Arial" panose="020B0604020202020204" pitchFamily="34" charset="0"/>
              </a:rPr>
              <a:t>) un sous-programme pour ajouter une fonction.</a:t>
            </a:r>
          </a:p>
          <a:p>
            <a:pPr marL="457200" lvl="1" indent="0" algn="just">
              <a:buNone/>
            </a:pPr>
            <a:endParaRPr lang="fr-FR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fr-FR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85C175DF-F959-4E84-AB90-C391B65694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41499" y="5242893"/>
            <a:ext cx="3860583" cy="133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1315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97FB63D-1427-40BC-8118-9A80D7E7D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7979" y="624110"/>
            <a:ext cx="8911687" cy="915932"/>
          </a:xfrm>
        </p:spPr>
        <p:txBody>
          <a:bodyPr>
            <a:noAutofit/>
          </a:bodyPr>
          <a:lstStyle/>
          <a:p>
            <a:r>
              <a:rPr lang="fr-F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Connaissances entrantes :</a:t>
            </a:r>
            <a:br>
              <a:rPr lang="fr-F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Exemple d’activité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1EA3EF7-8299-429F-BC67-BE184ADBB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7979" y="1764632"/>
            <a:ext cx="9226633" cy="425888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sz="2400" b="1" u="sng" dirty="0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Tâche 1.2  </a:t>
            </a:r>
            <a:r>
              <a:rPr lang="fr-FR" sz="2400" b="1" dirty="0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Elaborer un avant projet/chantier</a:t>
            </a:r>
          </a:p>
          <a:p>
            <a:endParaRPr lang="fr-FR" sz="2000" b="1" dirty="0">
              <a:solidFill>
                <a:schemeClr val="tx1">
                  <a:alpha val="80000"/>
                </a:schemeClr>
              </a:solidFill>
            </a:endParaRPr>
          </a:p>
          <a:p>
            <a:pPr marL="457200" lvl="1" indent="0">
              <a:buNone/>
            </a:pPr>
            <a:r>
              <a:rPr lang="fr-FR" sz="2000" b="1" u="sng" dirty="0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Compétence C10</a:t>
            </a:r>
            <a:r>
              <a:rPr lang="fr-FR" sz="2000" b="1" dirty="0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proposer l’architecture d’un ouvrage, d’une installation</a:t>
            </a:r>
          </a:p>
          <a:p>
            <a:pPr marL="457200" lvl="1" indent="0">
              <a:buNone/>
            </a:pPr>
            <a:endParaRPr lang="fr-FR" sz="2000" b="1" dirty="0">
              <a:solidFill>
                <a:schemeClr val="tx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fr-FR" sz="2000" b="1" u="sng" dirty="0">
                <a:solidFill>
                  <a:srgbClr val="FF0000">
                    <a:alpha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Connaissances entrantes</a:t>
            </a:r>
            <a:r>
              <a:rPr lang="fr-FR" sz="2000" b="1" dirty="0">
                <a:solidFill>
                  <a:srgbClr val="FF0000">
                    <a:alpha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BIM</a:t>
            </a:r>
          </a:p>
          <a:p>
            <a:pPr marL="457200" lvl="1" indent="0">
              <a:buNone/>
            </a:pPr>
            <a:endParaRPr lang="fr-FR" sz="2000" b="1" dirty="0">
              <a:solidFill>
                <a:schemeClr val="tx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fr-FR" sz="2000" b="1" u="sng" dirty="0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Activités (proposition)</a:t>
            </a:r>
            <a:r>
              <a:rPr lang="fr-FR" sz="2000" b="1" dirty="0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pPr marL="457200" lvl="1" indent="0">
              <a:buNone/>
            </a:pPr>
            <a:endParaRPr lang="fr-FR" sz="2000" b="1" dirty="0">
              <a:solidFill>
                <a:schemeClr val="tx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importer un projet BIM au format IFC généré par un logiciel d’architecture 3D (Revit, </a:t>
            </a:r>
            <a:r>
              <a:rPr lang="fr-FR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Archiwizard</a:t>
            </a:r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16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Dialux</a:t>
            </a:r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;</a:t>
            </a:r>
          </a:p>
          <a:p>
            <a:pPr lvl="2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gérer les localisations ;</a:t>
            </a:r>
          </a:p>
          <a:p>
            <a:pPr lvl="2" algn="just">
              <a:lnSpc>
                <a:spcPct val="115000"/>
              </a:lnSpc>
              <a:buFont typeface="Wingdings" panose="05000000000000000000" pitchFamily="2" charset="2"/>
              <a:buChar char="§"/>
            </a:pPr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générer le routage (automatique ou manuel) des canalisations ;</a:t>
            </a:r>
          </a:p>
          <a:p>
            <a:pPr lvl="2" algn="just">
              <a:buFont typeface="Wingdings" panose="05000000000000000000" pitchFamily="2" charset="2"/>
              <a:buChar char="§"/>
            </a:pPr>
            <a:r>
              <a:rPr lang="fr-FR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vérifier le taux de remplissage des chemins de câbles et le poids des câbles.</a:t>
            </a:r>
            <a:endParaRPr lang="fr-FR" sz="1600" b="1" dirty="0">
              <a:solidFill>
                <a:schemeClr val="tx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036689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825472CE-971B-4000-8878-F8EEEFD22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Connaissances entrantes :</a:t>
            </a:r>
            <a:br>
              <a:rPr lang="fr-F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Exemple d’activité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F9FB58F1-ACC6-408F-ABBD-DB253FDF6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0484" y="1905000"/>
            <a:ext cx="9034128" cy="400622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2400" b="1" u="sng" dirty="0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Tâche 4.2  </a:t>
            </a:r>
            <a:r>
              <a:rPr lang="fr-FR" sz="2400" b="1" dirty="0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Réaliser une maintenance préventive ou prévisionnelle</a:t>
            </a:r>
          </a:p>
          <a:p>
            <a:endParaRPr lang="fr-FR" sz="2000" b="1" dirty="0">
              <a:solidFill>
                <a:schemeClr val="tx1">
                  <a:alpha val="80000"/>
                </a:schemeClr>
              </a:solidFill>
            </a:endParaRPr>
          </a:p>
          <a:p>
            <a:pPr marL="457200" lvl="1" indent="0">
              <a:buNone/>
            </a:pPr>
            <a:r>
              <a:rPr lang="fr-FR" sz="2000" b="1" u="sng" dirty="0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Compétence C18</a:t>
            </a:r>
            <a:r>
              <a:rPr lang="fr-FR" sz="2000" b="1" dirty="0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réaliser des opérations de maintenance</a:t>
            </a:r>
          </a:p>
          <a:p>
            <a:pPr marL="457200" lvl="1" indent="0">
              <a:buNone/>
            </a:pPr>
            <a:endParaRPr lang="fr-FR" sz="2000" b="1" dirty="0">
              <a:solidFill>
                <a:schemeClr val="tx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fr-FR" sz="2000" b="1" u="sng" dirty="0">
                <a:solidFill>
                  <a:srgbClr val="FF0000">
                    <a:alpha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Connaissances entrantes</a:t>
            </a:r>
            <a:r>
              <a:rPr lang="fr-FR" sz="2000" b="1" dirty="0">
                <a:solidFill>
                  <a:srgbClr val="FF0000">
                    <a:alpha val="8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opération de maintenance prévisionnelle </a:t>
            </a:r>
          </a:p>
          <a:p>
            <a:pPr marL="457200" lvl="1" indent="0">
              <a:buNone/>
            </a:pPr>
            <a:endParaRPr lang="fr-FR" sz="2000" b="1" dirty="0">
              <a:solidFill>
                <a:schemeClr val="tx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fr-FR" sz="2000" b="1" u="sng" dirty="0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 de connaissance</a:t>
            </a:r>
            <a:r>
              <a:rPr lang="fr-FR" sz="2000" b="1" dirty="0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(niveau 4) : Choisir, Analyser, Produire</a:t>
            </a:r>
          </a:p>
          <a:p>
            <a:pPr marL="457200" lvl="1" indent="0">
              <a:buNone/>
            </a:pPr>
            <a:endParaRPr lang="fr-FR" sz="2000" b="1" dirty="0">
              <a:solidFill>
                <a:schemeClr val="tx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r>
              <a:rPr lang="fr-FR" sz="2000" b="1" u="sng" dirty="0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Outils professionnels</a:t>
            </a:r>
            <a:r>
              <a:rPr lang="fr-FR" sz="2000" b="1" dirty="0">
                <a:solidFill>
                  <a:schemeClr val="tx1">
                    <a:alpha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logiciel de GMAO</a:t>
            </a:r>
          </a:p>
          <a:p>
            <a:pPr marL="457200" lvl="1" indent="0">
              <a:buNone/>
            </a:pPr>
            <a:endParaRPr lang="fr-FR" sz="2000" b="1" dirty="0">
              <a:solidFill>
                <a:schemeClr val="tx1">
                  <a:alpha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3320258057"/>
      </p:ext>
    </p:extLst>
  </p:cSld>
  <p:clrMapOvr>
    <a:masterClrMapping/>
  </p:clrMapOvr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505</Words>
  <Application>Microsoft Office PowerPoint</Application>
  <PresentationFormat>Personnalisé</PresentationFormat>
  <Paragraphs>85</Paragraphs>
  <Slides>14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6" baseType="lpstr">
      <vt:lpstr>Brin</vt:lpstr>
      <vt:lpstr>Worksheet</vt:lpstr>
      <vt:lpstr>BTS ÉLECTROTECHNIQUE</vt:lpstr>
      <vt:lpstr>Les connaissances en Sciences et Techniques Industrielles (Référentiel 2022)</vt:lpstr>
      <vt:lpstr>Evolution des savoirs  Sciences et Techniques Industrielles</vt:lpstr>
      <vt:lpstr>Evolution des savoirs Sciences et Techniques Industrielles</vt:lpstr>
      <vt:lpstr>Evolution des savoirs Sciences et  Techniques Industrielles</vt:lpstr>
      <vt:lpstr>Evolution des savoirs Sciences et Techniques Industrielles</vt:lpstr>
      <vt:lpstr>Evolution des savoirs Sciences et Techniques Industrielles</vt:lpstr>
      <vt:lpstr>Evolution des savoirs Sciences et Techniques Industrielles</vt:lpstr>
      <vt:lpstr>Contenus entrants :</vt:lpstr>
      <vt:lpstr>Niveau d’acquisition des connaissances</vt:lpstr>
      <vt:lpstr>Le niveau 4 d’acquisition des connaissances </vt:lpstr>
      <vt:lpstr>Remarque concernant la fonction “Traiter”</vt:lpstr>
      <vt:lpstr>Connaissances entrantes : Exemple d’activité</vt:lpstr>
      <vt:lpstr>Connaissances entrantes : Exemple d’activité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BTS ÉLECTROTECHNIQUE</dc:title>
  <dc:creator/>
  <cp:lastModifiedBy>Patrick</cp:lastModifiedBy>
  <cp:revision>2</cp:revision>
  <dcterms:created xsi:type="dcterms:W3CDTF">2021-05-10T11:27:25Z</dcterms:created>
  <dcterms:modified xsi:type="dcterms:W3CDTF">2021-06-17T06:11:19Z</dcterms:modified>
</cp:coreProperties>
</file>