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68" r:id="rId2"/>
    <p:sldId id="269" r:id="rId3"/>
    <p:sldId id="257" r:id="rId4"/>
    <p:sldId id="263" r:id="rId5"/>
    <p:sldId id="270" r:id="rId6"/>
    <p:sldId id="258" r:id="rId7"/>
    <p:sldId id="267" r:id="rId8"/>
    <p:sldId id="271" r:id="rId9"/>
    <p:sldId id="265" r:id="rId10"/>
    <p:sldId id="266" r:id="rId11"/>
    <p:sldId id="259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27127F-CEE8-4CA0-90D7-099018EEE5D1}" v="1" dt="2020-10-21T08:15:45.23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7" d="100"/>
          <a:sy n="47" d="100"/>
        </p:scale>
        <p:origin x="-1364" y="-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BD98ED-D2F4-485E-97BD-9003FAF8252E}" type="datetimeFigureOut">
              <a:rPr lang="fr-FR" smtClean="0"/>
              <a:pPr/>
              <a:t>17/06/2021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62DCF4-1B04-466C-A870-936E27ADA24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922852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62DCF4-1B04-466C-A870-936E27ADA243}" type="slidenum">
              <a:rPr lang="fr-FR" smtClean="0"/>
              <a:pPr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6402162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62DCF4-1B04-466C-A870-936E27ADA243}" type="slidenum">
              <a:rPr lang="fr-FR" smtClean="0"/>
              <a:pPr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789411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17/06/2021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91587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17/06/2021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103874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17/06/2021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973751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17/06/2021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003654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17/06/2021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452278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17/06/2021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568934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17/06/2021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975044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17/06/2021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008455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17/06/2021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898177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17/06/2021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43766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17/06/2021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6456980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17/06/2021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8539321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17/06/2021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6459129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17/06/2021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448935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17/06/2021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1003347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17/06/2021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164651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8BEE5B-90BA-4F65-BD96-5524567A93D0}" type="datetimeFigureOut">
              <a:rPr lang="fr-FR" smtClean="0"/>
              <a:pPr/>
              <a:t>17/06/2021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90134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eseau-canope.fr/cpro-education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F34F9472-3C6B-49BE-8186-DE5F7EAFAEB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0091" y="164987"/>
            <a:ext cx="1149545" cy="114954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939636" y="2364207"/>
            <a:ext cx="102523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APPROCHE PAR COMPÉTENCES</a:t>
            </a:r>
          </a:p>
          <a:p>
            <a:r>
              <a:rPr lang="fr-FR" sz="2400" b="1" dirty="0" smtClean="0"/>
              <a:t>Centration sur la conception et la mise en œuvre d’activités</a:t>
            </a:r>
            <a:endParaRPr lang="fr-FR" sz="2400" b="1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62700" y="3943350"/>
            <a:ext cx="5829300" cy="2914650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180109" y="6483927"/>
            <a:ext cx="6165273" cy="37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Séminaire académique 12 mai 2021</a:t>
            </a:r>
            <a:endParaRPr lang="fr-FR" b="1" dirty="0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1939636" y="1314532"/>
            <a:ext cx="10252364" cy="872836"/>
          </a:xfrm>
        </p:spPr>
        <p:txBody>
          <a:bodyPr>
            <a:normAutofit/>
          </a:bodyPr>
          <a:lstStyle/>
          <a:p>
            <a:r>
              <a:rPr lang="fr-FR" sz="4800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BTS ÉLECTROTECHNIQUE</a:t>
            </a:r>
            <a:endParaRPr lang="fr-FR" sz="4800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964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493818" y="0"/>
            <a:ext cx="9694469" cy="651164"/>
          </a:xfrm>
        </p:spPr>
        <p:txBody>
          <a:bodyPr>
            <a:noAutofit/>
          </a:bodyPr>
          <a:lstStyle/>
          <a:p>
            <a:r>
              <a:rPr lang="fr-FR" dirty="0" smtClean="0"/>
              <a:t>Arrêté du 08 janvier 2019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219917610"/>
              </p:ext>
            </p:extLst>
          </p:nvPr>
        </p:nvGraphicFramePr>
        <p:xfrm>
          <a:off x="1985961" y="771528"/>
          <a:ext cx="9715503" cy="5955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0126">
                  <a:extLst>
                    <a:ext uri="{9D8B030D-6E8A-4147-A177-3AD203B41FA5}">
                      <a16:colId xmlns:a16="http://schemas.microsoft.com/office/drawing/2014/main" xmlns="" val="962541601"/>
                    </a:ext>
                  </a:extLst>
                </a:gridCol>
                <a:gridCol w="2871788">
                  <a:extLst>
                    <a:ext uri="{9D8B030D-6E8A-4147-A177-3AD203B41FA5}">
                      <a16:colId xmlns:a16="http://schemas.microsoft.com/office/drawing/2014/main" xmlns="" val="2888306079"/>
                    </a:ext>
                  </a:extLst>
                </a:gridCol>
                <a:gridCol w="3086100">
                  <a:extLst>
                    <a:ext uri="{9D8B030D-6E8A-4147-A177-3AD203B41FA5}">
                      <a16:colId xmlns:a16="http://schemas.microsoft.com/office/drawing/2014/main" xmlns="" val="1199306171"/>
                    </a:ext>
                  </a:extLst>
                </a:gridCol>
                <a:gridCol w="2757489">
                  <a:extLst>
                    <a:ext uri="{9D8B030D-6E8A-4147-A177-3AD203B41FA5}">
                      <a16:colId xmlns:a16="http://schemas.microsoft.com/office/drawing/2014/main" xmlns="" val="3101740905"/>
                    </a:ext>
                  </a:extLst>
                </a:gridCol>
              </a:tblGrid>
              <a:tr h="559516">
                <a:tc gridSpan="4">
                  <a:txBody>
                    <a:bodyPr/>
                    <a:lstStyle/>
                    <a:p>
                      <a:r>
                        <a:rPr lang="fr-FR" sz="1800" b="1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Critères associés aux niveaux de qualification du cadre national des certifications professionnelles</a:t>
                      </a:r>
                      <a:endParaRPr lang="fr-FR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fr-FR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726615"/>
                  </a:ext>
                </a:extLst>
              </a:tr>
              <a:tr h="636913">
                <a:tc>
                  <a:txBody>
                    <a:bodyPr/>
                    <a:lstStyle/>
                    <a:p>
                      <a:r>
                        <a:rPr lang="fr-FR" sz="1800" dirty="0" smtClean="0"/>
                        <a:t>Niveau</a:t>
                      </a:r>
                      <a:endParaRPr lang="fr-F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 smtClean="0"/>
                        <a:t>Savoirs</a:t>
                      </a:r>
                      <a:endParaRPr lang="fr-F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 smtClean="0"/>
                        <a:t>Savoir-faire</a:t>
                      </a:r>
                      <a:endParaRPr lang="fr-F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 smtClean="0"/>
                        <a:t>Autonomie et responsabilité</a:t>
                      </a:r>
                      <a:endParaRPr lang="fr-FR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7817894"/>
                  </a:ext>
                </a:extLst>
              </a:tr>
              <a:tr h="2331794">
                <a:tc>
                  <a:txBody>
                    <a:bodyPr/>
                    <a:lstStyle/>
                    <a:p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Large gamme de connaissances pratiques et théoriques en lien avec le champ professionnel considéré.</a:t>
                      </a:r>
                      <a:endParaRPr lang="fr-FR" sz="14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Effectuer</a:t>
                      </a:r>
                      <a:r>
                        <a:rPr lang="fr-FR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des activités nécessitant de mobiliser un éventail large d'aptitudes.</a:t>
                      </a:r>
                      <a:r>
                        <a:rPr lang="fr-FR" sz="1400" b="0" dirty="0" smtClean="0"/>
                        <a:t/>
                      </a:r>
                      <a:br>
                        <a:rPr lang="fr-FR" sz="1400" b="0" dirty="0" smtClean="0"/>
                      </a:br>
                      <a:r>
                        <a:rPr lang="fr-FR" sz="14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Être capable d'adapter </a:t>
                      </a:r>
                      <a:r>
                        <a:rPr lang="fr-FR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solutions existantes pour résoudre des problèmes précis.</a:t>
                      </a:r>
                      <a:endParaRPr lang="fr-FR" sz="14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Organiser</a:t>
                      </a:r>
                      <a:r>
                        <a:rPr lang="fr-FR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son travail de manière autonome dans des contextes généralement prévisibles mais susceptibles de changer.</a:t>
                      </a:r>
                      <a:r>
                        <a:rPr lang="fr-FR" sz="1400" b="1" dirty="0" smtClean="0"/>
                        <a:t/>
                      </a:r>
                      <a:br>
                        <a:rPr lang="fr-FR" sz="1400" b="1" dirty="0" smtClean="0"/>
                      </a:br>
                      <a:r>
                        <a:rPr lang="fr-FR" sz="14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Prendre en compte </a:t>
                      </a:r>
                      <a:r>
                        <a:rPr lang="fr-FR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interactions avec les activités connexes.</a:t>
                      </a:r>
                      <a:r>
                        <a:rPr lang="fr-FR" sz="1400" b="0" dirty="0" smtClean="0"/>
                        <a:t/>
                      </a:r>
                      <a:br>
                        <a:rPr lang="fr-FR" sz="1400" b="0" dirty="0" smtClean="0"/>
                      </a:br>
                      <a:r>
                        <a:rPr lang="fr-FR" sz="14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Participer</a:t>
                      </a:r>
                      <a:r>
                        <a:rPr lang="fr-FR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à l'évaluation des activités.</a:t>
                      </a:r>
                      <a:endParaRPr lang="fr-FR" sz="14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00677589"/>
                  </a:ext>
                </a:extLst>
              </a:tr>
              <a:tr h="2343150">
                <a:tc>
                  <a:txBody>
                    <a:bodyPr/>
                    <a:lstStyle/>
                    <a:p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Connaissances spécialisées et approfondies, régulièrement actualisées.</a:t>
                      </a:r>
                      <a:r>
                        <a:rPr lang="fr-FR" sz="1400" b="0" i="0" u="none" strike="noStrike" kern="1200" baseline="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Maitriser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des savoir-faire dans un champ d’activité dont les limites sont connues, pour concevoir des solutions à des problèmes nouveaux. </a:t>
                      </a:r>
                    </a:p>
                    <a:p>
                      <a:r>
                        <a:rPr lang="fr-FR" sz="14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Analyser et interpréter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des informations, en mobilisant des concepts. </a:t>
                      </a:r>
                    </a:p>
                    <a:p>
                      <a:r>
                        <a:rPr lang="fr-FR" sz="14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Transmettre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le savoir-faire et des méthodes. 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Prendre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des initiatives pour gérer des projets ou accomplir des activités dans un contexte imprévu. </a:t>
                      </a:r>
                    </a:p>
                    <a:p>
                      <a:r>
                        <a:rPr lang="fr-FR" sz="14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Encadrer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une équipe. </a:t>
                      </a:r>
                      <a:r>
                        <a:rPr lang="fr-FR" sz="14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Gérer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une unité. </a:t>
                      </a:r>
                    </a:p>
                    <a:p>
                      <a:r>
                        <a:rPr lang="fr-FR" sz="14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Autoévaluer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ses propres performances. 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76583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975400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479964" y="540329"/>
            <a:ext cx="9708323" cy="719781"/>
          </a:xfrm>
        </p:spPr>
        <p:txBody>
          <a:bodyPr>
            <a:normAutofit/>
          </a:bodyPr>
          <a:lstStyle/>
          <a:p>
            <a:r>
              <a:rPr lang="fr-FR" dirty="0" smtClean="0"/>
              <a:t>Référentiel de compétences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479963" y="1467927"/>
            <a:ext cx="9708323" cy="2702292"/>
          </a:xfrm>
        </p:spPr>
        <p:txBody>
          <a:bodyPr>
            <a:noAutofit/>
          </a:bodyPr>
          <a:lstStyle/>
          <a:p>
            <a:r>
              <a:rPr lang="fr-FR" dirty="0" smtClean="0"/>
              <a:t>Construction du référentiel de compétences à partir du référentiel des activités professionnelles. Ce dernier est découpé en 5 blocs de compétences : un bloc correspond à une activité clef du métier.</a:t>
            </a:r>
          </a:p>
          <a:p>
            <a:r>
              <a:rPr lang="fr-FR" dirty="0" smtClean="0"/>
              <a:t>Recensement des compétences </a:t>
            </a:r>
            <a:r>
              <a:rPr lang="fr-FR" dirty="0"/>
              <a:t>professionnelles visées 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1800" dirty="0"/>
              <a:t>4 compétences transversales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1800" dirty="0"/>
              <a:t>14 compétences spécifiques métier </a:t>
            </a:r>
          </a:p>
          <a:p>
            <a:r>
              <a:rPr lang="fr-FR" dirty="0" smtClean="0"/>
              <a:t>Description ou rédaction d’une compétence :</a:t>
            </a:r>
          </a:p>
        </p:txBody>
      </p:sp>
      <p:graphicFrame>
        <p:nvGraphicFramePr>
          <p:cNvPr id="4" name="Espace réservé du contenu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79827657"/>
              </p:ext>
            </p:extLst>
          </p:nvPr>
        </p:nvGraphicFramePr>
        <p:xfrm>
          <a:off x="2479964" y="4378036"/>
          <a:ext cx="891540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1800">
                  <a:extLst>
                    <a:ext uri="{9D8B030D-6E8A-4147-A177-3AD203B41FA5}">
                      <a16:colId xmlns:a16="http://schemas.microsoft.com/office/drawing/2014/main" xmlns="" val="2888306079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xmlns="" val="1199306171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xmlns="" val="3101740905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r>
                        <a:rPr lang="fr-FR" sz="1800" dirty="0" smtClean="0"/>
                        <a:t>Compétence C16 : appliquer un protocole pour mettre en service un ouvrage, une installation, un équipement électrique</a:t>
                      </a:r>
                      <a:endParaRPr lang="fr-FR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726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800" dirty="0" smtClean="0"/>
                        <a:t>Principales tâches mobilisant la compétence</a:t>
                      </a:r>
                      <a:endParaRPr lang="fr-F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 smtClean="0"/>
                        <a:t>Principales connaissances STI</a:t>
                      </a:r>
                      <a:endParaRPr lang="fr-F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 smtClean="0"/>
                        <a:t>Critères d’observation de la compétence</a:t>
                      </a:r>
                      <a:endParaRPr lang="fr-FR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7817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800" dirty="0" smtClean="0"/>
                        <a:t>-</a:t>
                      </a:r>
                    </a:p>
                    <a:p>
                      <a:r>
                        <a:rPr lang="fr-FR" sz="1800" dirty="0" smtClean="0"/>
                        <a:t>-</a:t>
                      </a:r>
                      <a:endParaRPr lang="fr-F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 smtClean="0"/>
                        <a:t>-</a:t>
                      </a:r>
                    </a:p>
                    <a:p>
                      <a:r>
                        <a:rPr lang="fr-FR" sz="1800" dirty="0" smtClean="0"/>
                        <a:t>-</a:t>
                      </a:r>
                      <a:endParaRPr lang="fr-F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 smtClean="0"/>
                        <a:t>-</a:t>
                      </a:r>
                    </a:p>
                    <a:p>
                      <a:r>
                        <a:rPr lang="fr-FR" sz="1800" dirty="0" smtClean="0"/>
                        <a:t>-</a:t>
                      </a:r>
                      <a:endParaRPr lang="fr-FR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77013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034528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2479965" y="540328"/>
            <a:ext cx="9712036" cy="719781"/>
          </a:xfrm>
        </p:spPr>
        <p:txBody>
          <a:bodyPr>
            <a:normAutofit/>
          </a:bodyPr>
          <a:lstStyle/>
          <a:p>
            <a:r>
              <a:rPr lang="fr-FR" dirty="0" smtClean="0"/>
              <a:t>Référentiel de compétences</a:t>
            </a:r>
            <a:endParaRPr lang="fr-FR" dirty="0"/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2479964" y="1994399"/>
            <a:ext cx="9712035" cy="50569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Développement </a:t>
            </a:r>
            <a:r>
              <a:rPr lang="fr-FR" dirty="0"/>
              <a:t>des attitudes professionnelles nécessaire à la pleine acquisition et maîtrise des compétences professionnelles 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1800" dirty="0"/>
              <a:t>AP1 : faire preuve de rigueur et de précision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1800" dirty="0"/>
              <a:t>AP2 : faire preuve d’esprit d’équipe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1800" dirty="0"/>
              <a:t>AP3 : faire preuve de curiosité et d’écoute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1800" dirty="0"/>
              <a:t>AP4 : faire preuve d’initiative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1800" dirty="0"/>
              <a:t>AP5 : faire preuve d’analyse critique</a:t>
            </a:r>
          </a:p>
          <a:p>
            <a:r>
              <a:rPr lang="fr-FR" dirty="0" smtClean="0"/>
              <a:t>Mise en œuvre et maitrise de chaque compétence dans trois secteurs professionnels</a:t>
            </a:r>
            <a:endParaRPr lang="fr-FR" sz="1800" dirty="0" smtClean="0"/>
          </a:p>
          <a:p>
            <a:pPr lvl="1">
              <a:buFont typeface="Wingdings" panose="05000000000000000000" pitchFamily="2" charset="2"/>
              <a:buChar char="§"/>
            </a:pPr>
            <a:endParaRPr lang="fr-FR" sz="1800" dirty="0" smtClean="0"/>
          </a:p>
          <a:p>
            <a:pPr lvl="1">
              <a:buFont typeface="Wingdings" panose="05000000000000000000" pitchFamily="2" charset="2"/>
              <a:buChar char="§"/>
            </a:pPr>
            <a:endParaRPr lang="fr-FR" sz="1800" dirty="0"/>
          </a:p>
          <a:p>
            <a:pPr lvl="1">
              <a:buFont typeface="Wingdings" panose="05000000000000000000" pitchFamily="2" charset="2"/>
              <a:buChar char="§"/>
            </a:pPr>
            <a:endParaRPr lang="fr-FR" sz="1800" dirty="0" smtClean="0"/>
          </a:p>
        </p:txBody>
      </p:sp>
    </p:spTree>
    <p:extLst>
      <p:ext uri="{BB962C8B-B14F-4D97-AF65-F5344CB8AC3E}">
        <p14:creationId xmlns:p14="http://schemas.microsoft.com/office/powerpoint/2010/main" xmlns="" val="2341693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2479965" y="-1"/>
            <a:ext cx="9712036" cy="706583"/>
          </a:xfrm>
        </p:spPr>
        <p:txBody>
          <a:bodyPr>
            <a:noAutofit/>
          </a:bodyPr>
          <a:lstStyle/>
          <a:p>
            <a:r>
              <a:rPr lang="fr-FR" dirty="0" smtClean="0"/>
              <a:t>Compétence : le rapport à la tâche</a:t>
            </a:r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745673" y="1288473"/>
            <a:ext cx="3364051" cy="2770909"/>
          </a:xfrm>
        </p:spPr>
        <p:txBody>
          <a:bodyPr>
            <a:normAutofit/>
          </a:bodyPr>
          <a:lstStyle/>
          <a:p>
            <a:r>
              <a:rPr lang="fr-FR" dirty="0"/>
              <a:t>Matrice tâches </a:t>
            </a:r>
            <a:r>
              <a:rPr lang="fr-FR" dirty="0" smtClean="0"/>
              <a:t>/ </a:t>
            </a:r>
            <a:r>
              <a:rPr lang="fr-FR" dirty="0"/>
              <a:t>compétences</a:t>
            </a:r>
          </a:p>
          <a:p>
            <a:r>
              <a:rPr lang="fr-FR" dirty="0" smtClean="0"/>
              <a:t>Une compétence se manifeste à travers une activité visant à réaliser une tâche donnée </a:t>
            </a:r>
            <a:endParaRPr lang="fr-FR" sz="1800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09724" y="706582"/>
            <a:ext cx="6736416" cy="6026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47764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495943" y="554182"/>
            <a:ext cx="9696057" cy="761345"/>
          </a:xfrm>
        </p:spPr>
        <p:txBody>
          <a:bodyPr>
            <a:normAutofit/>
          </a:bodyPr>
          <a:lstStyle/>
          <a:p>
            <a:r>
              <a:rPr lang="fr-FR" dirty="0" smtClean="0"/>
              <a:t>Pourquoi travailler ces compétences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495943" y="2035963"/>
            <a:ext cx="8915400" cy="3144981"/>
          </a:xfrm>
        </p:spPr>
        <p:txBody>
          <a:bodyPr>
            <a:normAutofit/>
          </a:bodyPr>
          <a:lstStyle/>
          <a:p>
            <a:r>
              <a:rPr lang="fr-FR" dirty="0" smtClean="0"/>
              <a:t>Elles correspondent aux compétences attendues dans le milieu professionnel</a:t>
            </a:r>
          </a:p>
          <a:p>
            <a:r>
              <a:rPr lang="fr-FR" dirty="0" smtClean="0"/>
              <a:t>Elles sont pérennes et permettront de s’adapter aux évolutions technologiques et organisationnelles du milieu professionnel</a:t>
            </a:r>
          </a:p>
        </p:txBody>
      </p:sp>
    </p:spTree>
    <p:extLst>
      <p:ext uri="{BB962C8B-B14F-4D97-AF65-F5344CB8AC3E}">
        <p14:creationId xmlns:p14="http://schemas.microsoft.com/office/powerpoint/2010/main" xmlns="" val="4190451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2493818" y="575887"/>
            <a:ext cx="9698182" cy="719781"/>
          </a:xfrm>
        </p:spPr>
        <p:txBody>
          <a:bodyPr>
            <a:normAutofit/>
          </a:bodyPr>
          <a:lstStyle/>
          <a:p>
            <a:r>
              <a:rPr lang="fr-FR" dirty="0" smtClean="0"/>
              <a:t>Référentiel d’évaluation</a:t>
            </a:r>
            <a:endParaRPr lang="fr-FR" dirty="0"/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2493818" y="1783847"/>
            <a:ext cx="9393382" cy="47461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Définition des unités constitutives du diplôme : elle a pour but de préciser, pour chacune d’elles, quelles compétences sont concernées et dans quel contexte</a:t>
            </a:r>
          </a:p>
          <a:p>
            <a:r>
              <a:rPr lang="fr-FR" dirty="0" smtClean="0"/>
              <a:t>Règlement d’examen</a:t>
            </a:r>
          </a:p>
          <a:p>
            <a:r>
              <a:rPr lang="fr-FR" dirty="0" smtClean="0"/>
              <a:t>Définition des épreuves :  objectif de l’épreuve, contenu de l’épreuve, formes de l’évaluation</a:t>
            </a:r>
          </a:p>
          <a:p>
            <a:r>
              <a:rPr lang="fr-FR" dirty="0" smtClean="0"/>
              <a:t>Évaluation certificative : elle sert à déterminer le niveau terminal atteint par le candidat par rapport au niveau requis pour l’obtention du diplôme</a:t>
            </a:r>
          </a:p>
        </p:txBody>
      </p:sp>
    </p:spTree>
    <p:extLst>
      <p:ext uri="{BB962C8B-B14F-4D97-AF65-F5344CB8AC3E}">
        <p14:creationId xmlns:p14="http://schemas.microsoft.com/office/powerpoint/2010/main" xmlns="" val="3786699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2493818" y="575887"/>
            <a:ext cx="9698182" cy="719781"/>
          </a:xfrm>
        </p:spPr>
        <p:txBody>
          <a:bodyPr>
            <a:normAutofit/>
          </a:bodyPr>
          <a:lstStyle/>
          <a:p>
            <a:r>
              <a:rPr lang="fr-FR" dirty="0" smtClean="0"/>
              <a:t>Référentiel d’évaluation</a:t>
            </a:r>
            <a:endParaRPr lang="fr-FR" dirty="0"/>
          </a:p>
        </p:txBody>
      </p:sp>
      <p:graphicFrame>
        <p:nvGraphicFramePr>
          <p:cNvPr id="8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492023416"/>
              </p:ext>
            </p:extLst>
          </p:nvPr>
        </p:nvGraphicFramePr>
        <p:xfrm>
          <a:off x="1801091" y="1520610"/>
          <a:ext cx="10123676" cy="52251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7236">
                  <a:extLst>
                    <a:ext uri="{9D8B030D-6E8A-4147-A177-3AD203B41FA5}">
                      <a16:colId xmlns:a16="http://schemas.microsoft.com/office/drawing/2014/main" xmlns="" val="2888306079"/>
                    </a:ext>
                  </a:extLst>
                </a:gridCol>
                <a:gridCol w="5223163">
                  <a:extLst>
                    <a:ext uri="{9D8B030D-6E8A-4147-A177-3AD203B41FA5}">
                      <a16:colId xmlns:a16="http://schemas.microsoft.com/office/drawing/2014/main" xmlns="" val="1199306171"/>
                    </a:ext>
                  </a:extLst>
                </a:gridCol>
                <a:gridCol w="3113277">
                  <a:extLst>
                    <a:ext uri="{9D8B030D-6E8A-4147-A177-3AD203B41FA5}">
                      <a16:colId xmlns:a16="http://schemas.microsoft.com/office/drawing/2014/main" xmlns="" val="3364523857"/>
                    </a:ext>
                  </a:extLst>
                </a:gridCol>
              </a:tblGrid>
              <a:tr h="949221">
                <a:tc gridSpan="3">
                  <a:txBody>
                    <a:bodyPr/>
                    <a:lstStyle/>
                    <a:p>
                      <a:r>
                        <a:rPr lang="fr-FR" sz="1800" dirty="0" smtClean="0"/>
                        <a:t>Exemple d’évaluation certificative par sous-épreuve ponctuelle terminale </a:t>
                      </a:r>
                    </a:p>
                    <a:p>
                      <a:r>
                        <a:rPr lang="fr-FR" sz="1800" dirty="0" smtClean="0"/>
                        <a:t>E61 Conception – Étude détaillée du projet (Coefficient 3)</a:t>
                      </a:r>
                      <a:endParaRPr lang="fr-FR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726615"/>
                  </a:ext>
                </a:extLst>
              </a:tr>
              <a:tr h="949221">
                <a:tc>
                  <a:txBody>
                    <a:bodyPr/>
                    <a:lstStyle/>
                    <a:p>
                      <a:r>
                        <a:rPr lang="fr-FR" sz="1800" b="1" dirty="0" smtClean="0"/>
                        <a:t>Compétences</a:t>
                      </a:r>
                      <a:endParaRPr lang="fr-FR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dirty="0" smtClean="0"/>
                        <a:t>Critères d’évaluation 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/>
                        <a:t>Sélectionnés parmi les critères d’observation de la compétence</a:t>
                      </a:r>
                      <a:endParaRPr lang="fr-FR" sz="18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dirty="0" smtClean="0"/>
                        <a:t>Niveaux de maîtrise de la compétence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7817894"/>
                  </a:ext>
                </a:extLst>
              </a:tr>
              <a:tr h="949221">
                <a:tc>
                  <a:txBody>
                    <a:bodyPr/>
                    <a:lstStyle/>
                    <a:p>
                      <a:r>
                        <a:rPr lang="fr-FR" dirty="0" smtClean="0"/>
                        <a:t>C7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Le fonctionnement de l’installation est simulé et validé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La nomenclature des matériels est établie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……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N2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77013008"/>
                  </a:ext>
                </a:extLst>
              </a:tr>
              <a:tr h="949221">
                <a:tc>
                  <a:txBody>
                    <a:bodyPr/>
                    <a:lstStyle/>
                    <a:p>
                      <a:r>
                        <a:rPr lang="fr-FR" dirty="0" smtClean="0"/>
                        <a:t>C9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Les matériels choisis respectent des contraintes normatives et réglementaires et le CdC du client/utilisateur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……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N3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65605774"/>
                  </a:ext>
                </a:extLst>
              </a:tr>
              <a:tr h="949221">
                <a:tc>
                  <a:txBody>
                    <a:bodyPr/>
                    <a:lstStyle/>
                    <a:p>
                      <a:r>
                        <a:rPr lang="fr-FR" dirty="0" smtClean="0"/>
                        <a:t>C11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Les documents de conception du projet sont établis, actualisés et archivés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…….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N3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054262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876133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2507672" y="554181"/>
            <a:ext cx="9684327" cy="568036"/>
          </a:xfrm>
        </p:spPr>
        <p:txBody>
          <a:bodyPr>
            <a:noAutofit/>
          </a:bodyPr>
          <a:lstStyle/>
          <a:p>
            <a:r>
              <a:rPr lang="fr-FR" dirty="0" smtClean="0"/>
              <a:t>Plan de formation par compétences</a:t>
            </a:r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507673" y="2022108"/>
            <a:ext cx="9684327" cy="4317949"/>
          </a:xfrm>
        </p:spPr>
        <p:txBody>
          <a:bodyPr>
            <a:normAutofit lnSpcReduction="10000"/>
          </a:bodyPr>
          <a:lstStyle/>
          <a:p>
            <a:r>
              <a:rPr lang="fr-FR" dirty="0" smtClean="0"/>
              <a:t>Le référentiel fixe le profil de </a:t>
            </a:r>
            <a:r>
              <a:rPr lang="fr-FR" dirty="0"/>
              <a:t>sortie de l’étudiant ou de l’apprenti en </a:t>
            </a:r>
            <a:r>
              <a:rPr lang="fr-FR" dirty="0" smtClean="0"/>
              <a:t>termes </a:t>
            </a:r>
            <a:r>
              <a:rPr lang="fr-FR" dirty="0"/>
              <a:t>de compétences </a:t>
            </a:r>
            <a:endParaRPr lang="fr-FR" dirty="0" smtClean="0"/>
          </a:p>
          <a:p>
            <a:r>
              <a:rPr lang="fr-FR" dirty="0" smtClean="0"/>
              <a:t>L’opérationnalisation par l’équipe pédagogique : 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1800" dirty="0" smtClean="0"/>
              <a:t>Définition des objectifs de formation : centration sur la tâche ou l’activité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1800" dirty="0" smtClean="0"/>
              <a:t>Conception des situations d’apprentissage et des situations d’évaluation : mise en œuvre des compétences et évaluation des compétences à partir d’activités requises pour réaliser les tâches dans des situations données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1800" dirty="0" smtClean="0"/>
              <a:t>Recensement des éléments à mobiliser pour déployer l’activité sur le plan de la relation à la tâche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1800" dirty="0" smtClean="0"/>
              <a:t>En </a:t>
            </a:r>
            <a:r>
              <a:rPr lang="fr-FR" sz="1800" dirty="0"/>
              <a:t>raison de la durée de </a:t>
            </a:r>
            <a:r>
              <a:rPr lang="fr-FR" sz="1800" dirty="0" smtClean="0"/>
              <a:t>formation, limitation des occurrences de compétences  en les hiérarchisant au regard de deux critères : </a:t>
            </a:r>
            <a:r>
              <a:rPr lang="fr-FR" sz="1800" dirty="0"/>
              <a:t>criticité (importance dans le référentiel</a:t>
            </a:r>
            <a:r>
              <a:rPr lang="fr-FR" sz="1800" dirty="0" smtClean="0"/>
              <a:t>) et </a:t>
            </a:r>
            <a:r>
              <a:rPr lang="fr-FR" sz="1800" dirty="0"/>
              <a:t>complexité (difficulté à l’acquisition et à la maîtrise)</a:t>
            </a:r>
          </a:p>
          <a:p>
            <a:pPr marL="457200" lvl="1" indent="0">
              <a:buNone/>
            </a:pPr>
            <a:r>
              <a:rPr lang="fr-FR" sz="1800" dirty="0" smtClean="0"/>
              <a:t> </a:t>
            </a: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xmlns="" val="2511177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2495943" y="605706"/>
            <a:ext cx="9696057" cy="719781"/>
          </a:xfrm>
        </p:spPr>
        <p:txBody>
          <a:bodyPr>
            <a:normAutofit/>
          </a:bodyPr>
          <a:lstStyle/>
          <a:p>
            <a:r>
              <a:rPr lang="fr-FR" dirty="0" smtClean="0"/>
              <a:t>Acquisition et évaluation en formation</a:t>
            </a:r>
            <a:endParaRPr lang="fr-FR" dirty="0"/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2495943" y="1641464"/>
            <a:ext cx="8915400" cy="10357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Acquisition </a:t>
            </a:r>
            <a:r>
              <a:rPr lang="fr-FR" dirty="0"/>
              <a:t>spiralaire </a:t>
            </a:r>
            <a:r>
              <a:rPr lang="fr-FR" dirty="0" smtClean="0"/>
              <a:t>ou progressive d’une compétence tout au long du cycle de formation (palier novice, palier fonctionnel, palier maîtrise, etc.) : </a:t>
            </a:r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2495943" y="5822242"/>
            <a:ext cx="8915400" cy="10357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Évaluation des progrès et des acquisitions  </a:t>
            </a:r>
          </a:p>
        </p:txBody>
      </p:sp>
      <p:pic>
        <p:nvPicPr>
          <p:cNvPr id="8" name="Image 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68585" y="2677222"/>
            <a:ext cx="3551959" cy="2767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770168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466109" y="540328"/>
            <a:ext cx="9725891" cy="1280890"/>
          </a:xfrm>
        </p:spPr>
        <p:txBody>
          <a:bodyPr>
            <a:normAutofit/>
          </a:bodyPr>
          <a:lstStyle/>
          <a:p>
            <a:r>
              <a:rPr lang="fr-FR" dirty="0" smtClean="0"/>
              <a:t>Outils de suivi et d’évaluation des compétences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89212" y="2721762"/>
            <a:ext cx="9602788" cy="1641764"/>
          </a:xfrm>
        </p:spPr>
        <p:txBody>
          <a:bodyPr>
            <a:normAutofit/>
          </a:bodyPr>
          <a:lstStyle/>
          <a:p>
            <a:r>
              <a:rPr lang="fr-FR" dirty="0"/>
              <a:t>Pronote</a:t>
            </a:r>
          </a:p>
          <a:p>
            <a:r>
              <a:rPr lang="fr-FR" dirty="0" smtClean="0"/>
              <a:t>EPC</a:t>
            </a:r>
          </a:p>
          <a:p>
            <a:r>
              <a:rPr lang="fr-FR" dirty="0" smtClean="0"/>
              <a:t>CPRO </a:t>
            </a:r>
            <a:r>
              <a:rPr lang="fr-FR" dirty="0"/>
              <a:t>Education STI : </a:t>
            </a:r>
            <a:r>
              <a:rPr lang="fr-FR" u="sng" dirty="0">
                <a:hlinkClick r:id="rId2"/>
              </a:rPr>
              <a:t>https://</a:t>
            </a:r>
            <a:r>
              <a:rPr lang="fr-FR" u="sng" dirty="0" smtClean="0">
                <a:hlinkClick r:id="rId2"/>
              </a:rPr>
              <a:t>www.reseau-canope.fr/cpro-education.html</a:t>
            </a:r>
            <a:endParaRPr lang="fr-FR" dirty="0" smtClean="0"/>
          </a:p>
          <a:p>
            <a:r>
              <a:rPr lang="fr-FR" dirty="0" smtClean="0"/>
              <a:t>Excel</a:t>
            </a:r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xmlns="" val="918403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rin">
  <a:themeElements>
    <a:clrScheme name="Bri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Brin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ri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1165</TotalTime>
  <Words>711</Words>
  <Application>Microsoft Office PowerPoint</Application>
  <PresentationFormat>Personnalisé</PresentationFormat>
  <Paragraphs>96</Paragraphs>
  <Slides>11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2" baseType="lpstr">
      <vt:lpstr>Brin</vt:lpstr>
      <vt:lpstr>BTS ÉLECTROTECHNIQUE</vt:lpstr>
      <vt:lpstr>Arrêté du 08 janvier 2019</vt:lpstr>
      <vt:lpstr>Référentiel de compétences</vt:lpstr>
      <vt:lpstr>Référentiel de compétences</vt:lpstr>
      <vt:lpstr>Compétence : le rapport à la tâche</vt:lpstr>
      <vt:lpstr>Pourquoi travailler ces compétences ?</vt:lpstr>
      <vt:lpstr>Référentiel d’évaluation</vt:lpstr>
      <vt:lpstr>Référentiel d’évaluation</vt:lpstr>
      <vt:lpstr>Plan de formation par compétences</vt:lpstr>
      <vt:lpstr>Acquisition et évaluation en formation</vt:lpstr>
      <vt:lpstr>Outils de suivi et d’évaluation des compétences</vt:lpstr>
    </vt:vector>
  </TitlesOfParts>
  <Company>Académie de Lille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BTS ÉLECTROTECHNIQUE</dc:title>
  <dc:creator/>
  <cp:lastModifiedBy>Patrick</cp:lastModifiedBy>
  <cp:revision>153</cp:revision>
  <dcterms:created xsi:type="dcterms:W3CDTF">2020-10-20T02:30:57Z</dcterms:created>
  <dcterms:modified xsi:type="dcterms:W3CDTF">2021-06-17T06:20:22Z</dcterms:modified>
</cp:coreProperties>
</file>