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Layouts/slideLayout39.xml" ContentType="application/vnd.openxmlformats-officedocument.presentationml.slideLayout+xml"/>
  <Override PartName="/ppt/tags/tag8.xml" ContentType="application/vnd.openxmlformats-officedocument.presentationml.tags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tags/tag4.xml" ContentType="application/vnd.openxmlformats-officedocument.presentationml.tags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theme/theme6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theme/themeOverride2.xml" ContentType="application/vnd.openxmlformats-officedocument.themeOverride+xml"/>
  <Override PartName="/ppt/slideLayouts/slideLayout32.xml" ContentType="application/vnd.openxmlformats-officedocument.presentationml.slideLayout+xml"/>
  <Override PartName="/ppt/tags/tag1.xml" ContentType="application/vnd.openxmlformats-officedocument.presentationml.tags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Override3.xml" ContentType="application/vnd.openxmlformats-officedocument.themeOverride+xml"/>
  <Override PartName="/ppt/slideLayouts/slideLayout44.xml" ContentType="application/vnd.openxmlformats-officedocument.presentationml.slideLayout+xml"/>
  <Override PartName="/ppt/tags/tag2.xml" ContentType="application/vnd.openxmlformats-officedocument.presentationml.tags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tags/tag3.xml" ContentType="application/vnd.openxmlformats-officedocument.presentationml.tags+xml"/>
  <Override PartName="/ppt/theme/themeOverride4.xml" ContentType="application/vnd.openxmlformats-officedocument.themeOverr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ags/tag19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tags/tag26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22.xml" ContentType="application/vnd.openxmlformats-officedocument.presentationml.tags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4139" r:id="rId2"/>
    <p:sldMasterId id="2147484151" r:id="rId3"/>
    <p:sldMasterId id="2147484165" r:id="rId4"/>
  </p:sldMasterIdLst>
  <p:notesMasterIdLst>
    <p:notesMasterId r:id="rId59"/>
  </p:notesMasterIdLst>
  <p:handoutMasterIdLst>
    <p:handoutMasterId r:id="rId60"/>
  </p:handoutMasterIdLst>
  <p:sldIdLst>
    <p:sldId id="338" r:id="rId5"/>
    <p:sldId id="263" r:id="rId6"/>
    <p:sldId id="442" r:id="rId7"/>
    <p:sldId id="435" r:id="rId8"/>
    <p:sldId id="440" r:id="rId9"/>
    <p:sldId id="436" r:id="rId10"/>
    <p:sldId id="437" r:id="rId11"/>
    <p:sldId id="438" r:id="rId12"/>
    <p:sldId id="439" r:id="rId13"/>
    <p:sldId id="446" r:id="rId14"/>
    <p:sldId id="443" r:id="rId15"/>
    <p:sldId id="450" r:id="rId16"/>
    <p:sldId id="452" r:id="rId17"/>
    <p:sldId id="453" r:id="rId18"/>
    <p:sldId id="449" r:id="rId19"/>
    <p:sldId id="451" r:id="rId20"/>
    <p:sldId id="444" r:id="rId21"/>
    <p:sldId id="445" r:id="rId22"/>
    <p:sldId id="414" r:id="rId23"/>
    <p:sldId id="413" r:id="rId24"/>
    <p:sldId id="420" r:id="rId25"/>
    <p:sldId id="447" r:id="rId26"/>
    <p:sldId id="415" r:id="rId27"/>
    <p:sldId id="421" r:id="rId28"/>
    <p:sldId id="422" r:id="rId29"/>
    <p:sldId id="417" r:id="rId30"/>
    <p:sldId id="418" r:id="rId31"/>
    <p:sldId id="423" r:id="rId32"/>
    <p:sldId id="424" r:id="rId33"/>
    <p:sldId id="419" r:id="rId34"/>
    <p:sldId id="425" r:id="rId35"/>
    <p:sldId id="416" r:id="rId36"/>
    <p:sldId id="429" r:id="rId37"/>
    <p:sldId id="430" r:id="rId38"/>
    <p:sldId id="448" r:id="rId39"/>
    <p:sldId id="431" r:id="rId40"/>
    <p:sldId id="432" r:id="rId41"/>
    <p:sldId id="426" r:id="rId42"/>
    <p:sldId id="427" r:id="rId43"/>
    <p:sldId id="433" r:id="rId44"/>
    <p:sldId id="434" r:id="rId45"/>
    <p:sldId id="454" r:id="rId46"/>
    <p:sldId id="455" r:id="rId47"/>
    <p:sldId id="456" r:id="rId48"/>
    <p:sldId id="457" r:id="rId49"/>
    <p:sldId id="458" r:id="rId50"/>
    <p:sldId id="459" r:id="rId51"/>
    <p:sldId id="460" r:id="rId52"/>
    <p:sldId id="465" r:id="rId53"/>
    <p:sldId id="461" r:id="rId54"/>
    <p:sldId id="462" r:id="rId55"/>
    <p:sldId id="463" r:id="rId56"/>
    <p:sldId id="464" r:id="rId57"/>
    <p:sldId id="276" r:id="rId58"/>
  </p:sldIdLst>
  <p:sldSz cx="9144000" cy="6858000" type="screen4x3"/>
  <p:notesSz cx="7099300" cy="10234613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bg2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bg2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bg2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bg2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bg2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bg2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bg2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bg2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bg2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2646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15" autoAdjust="0"/>
    <p:restoredTop sz="94660"/>
  </p:normalViewPr>
  <p:slideViewPr>
    <p:cSldViewPr snapToGrid="0">
      <p:cViewPr varScale="1">
        <p:scale>
          <a:sx n="73" d="100"/>
          <a:sy n="73" d="100"/>
        </p:scale>
        <p:origin x="-12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92"/>
    </p:cViewPr>
  </p:sorterViewPr>
  <p:notesViewPr>
    <p:cSldViewPr snapToGrid="0">
      <p:cViewPr varScale="1">
        <p:scale>
          <a:sx n="62" d="100"/>
          <a:sy n="62" d="100"/>
        </p:scale>
        <p:origin x="-3354" y="-72"/>
      </p:cViewPr>
      <p:guideLst>
        <p:guide orient="horz" pos="3223"/>
        <p:guide pos="22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ocuments%20and%20Settings\sesa168002\Local%20Settings\Temp\notesE8DBF2\Graph%20Com-FI%20Melody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barChart>
        <c:barDir val="col"/>
        <c:grouping val="clustered"/>
        <c:ser>
          <c:idx val="0"/>
          <c:order val="0"/>
          <c:tx>
            <c:strRef>
              <c:f>Feuil1!$B$1</c:f>
              <c:strCache>
                <c:ptCount val="1"/>
                <c:pt idx="0">
                  <c:v>Economies garanties</c:v>
                </c:pt>
              </c:strCache>
            </c:strRef>
          </c:tx>
          <c:spPr>
            <a:solidFill>
              <a:srgbClr val="00B050"/>
            </a:solidFill>
          </c:spPr>
          <c:cat>
            <c:strRef>
              <c:f>Feuil1!$A$2:$A$6</c:f>
              <c:strCache>
                <c:ptCount val="5"/>
                <c:pt idx="0">
                  <c:v>Année 1</c:v>
                </c:pt>
                <c:pt idx="1">
                  <c:v>Année 2</c:v>
                </c:pt>
                <c:pt idx="2">
                  <c:v>Année 3</c:v>
                </c:pt>
                <c:pt idx="3">
                  <c:v>Année 4</c:v>
                </c:pt>
                <c:pt idx="4">
                  <c:v>Année 5</c:v>
                </c:pt>
              </c:strCache>
            </c:strRef>
          </c:cat>
          <c:val>
            <c:numRef>
              <c:f>Feuil1!$B$2:$B$6</c:f>
              <c:numCache>
                <c:formatCode>_-* #,##0\ "€"_-;\-* #,##0\ "€"_-;_-* "-"??\ "€"_-;_-@_-</c:formatCode>
                <c:ptCount val="5"/>
                <c:pt idx="0">
                  <c:v>200000</c:v>
                </c:pt>
                <c:pt idx="1">
                  <c:v>216000</c:v>
                </c:pt>
                <c:pt idx="2">
                  <c:v>233280.00000000003</c:v>
                </c:pt>
                <c:pt idx="3">
                  <c:v>251942.40000000005</c:v>
                </c:pt>
                <c:pt idx="4">
                  <c:v>272097.79200000007</c:v>
                </c:pt>
              </c:numCache>
            </c:numRef>
          </c:val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Loyers (Location/Crédit Bail)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Feuil1!$A$2:$A$6</c:f>
              <c:strCache>
                <c:ptCount val="5"/>
                <c:pt idx="0">
                  <c:v>Année 1</c:v>
                </c:pt>
                <c:pt idx="1">
                  <c:v>Année 2</c:v>
                </c:pt>
                <c:pt idx="2">
                  <c:v>Année 3</c:v>
                </c:pt>
                <c:pt idx="3">
                  <c:v>Année 4</c:v>
                </c:pt>
                <c:pt idx="4">
                  <c:v>Année 5</c:v>
                </c:pt>
              </c:strCache>
            </c:strRef>
          </c:cat>
          <c:val>
            <c:numRef>
              <c:f>Feuil1!$C$2:$C$6</c:f>
              <c:numCache>
                <c:formatCode>_-* #,##0\ "€"_-;\-* #,##0\ "€"_-;_-* "-"??\ "€"_-;_-@_-</c:formatCode>
                <c:ptCount val="5"/>
                <c:pt idx="0">
                  <c:v>200000</c:v>
                </c:pt>
                <c:pt idx="1">
                  <c:v>200000</c:v>
                </c:pt>
                <c:pt idx="2">
                  <c:v>200000</c:v>
                </c:pt>
                <c:pt idx="3">
                  <c:v>200000</c:v>
                </c:pt>
              </c:numCache>
            </c:numRef>
          </c:val>
        </c:ser>
        <c:axId val="96366592"/>
        <c:axId val="96493952"/>
      </c:barChart>
      <c:catAx>
        <c:axId val="96366592"/>
        <c:scaling>
          <c:orientation val="minMax"/>
        </c:scaling>
        <c:axPos val="b"/>
        <c:numFmt formatCode="General" sourceLinked="1"/>
        <c:tickLblPos val="nextTo"/>
        <c:crossAx val="96493952"/>
        <c:crosses val="autoZero"/>
        <c:auto val="1"/>
        <c:lblAlgn val="ctr"/>
        <c:lblOffset val="100"/>
      </c:catAx>
      <c:valAx>
        <c:axId val="96493952"/>
        <c:scaling>
          <c:orientation val="minMax"/>
        </c:scaling>
        <c:axPos val="l"/>
        <c:majorGridlines/>
        <c:numFmt formatCode="_-* #,##0\ &quot;€&quot;_-;\-* #,##0\ &quot;€&quot;_-;_-* &quot;-&quot;??\ &quot;€&quot;_-;_-@_-" sourceLinked="1"/>
        <c:tickLblPos val="nextTo"/>
        <c:crossAx val="96366592"/>
        <c:crosses val="autoZero"/>
        <c:crossBetween val="between"/>
      </c:valAx>
    </c:plotArea>
    <c:legend>
      <c:legendPos val="r"/>
    </c:legend>
    <c:plotVisOnly val="1"/>
  </c:chart>
  <c:externalData r:id="rId1"/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emf"/><Relationship Id="rId1" Type="http://schemas.openxmlformats.org/officeDocument/2006/relationships/image" Target="../media/image10.emf"/><Relationship Id="rId4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341EAD2B-D47E-4433-867C-CFE7E5EDB061}" type="slidenum">
              <a:rPr lang="en-GB"/>
              <a:pPr>
                <a:defRPr/>
              </a:pPr>
              <a:t>‹N°›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Cliquez pour modifier les styles du texte du masque</a:t>
            </a:r>
          </a:p>
          <a:p>
            <a:pPr lvl="1"/>
            <a:r>
              <a:rPr lang="en-GB" noProof="0" smtClean="0"/>
              <a:t>Deuxième niveau</a:t>
            </a:r>
          </a:p>
          <a:p>
            <a:pPr lvl="2"/>
            <a:r>
              <a:rPr lang="en-GB" noProof="0" smtClean="0"/>
              <a:t>Troisième niveau</a:t>
            </a:r>
          </a:p>
          <a:p>
            <a:pPr lvl="3"/>
            <a:r>
              <a:rPr lang="en-GB" noProof="0" smtClean="0"/>
              <a:t>Quatrième niveau</a:t>
            </a:r>
          </a:p>
          <a:p>
            <a:pPr lvl="4"/>
            <a:r>
              <a:rPr lang="en-GB" noProof="0" smtClean="0"/>
              <a:t>Cinquième niveau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30546A40-6DB6-4A2F-BCD3-209C82CBCD42}" type="slidenum">
              <a:rPr lang="en-GB"/>
              <a:pPr>
                <a:defRPr/>
              </a:pPr>
              <a:t>‹N°›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B7193A-262B-4009-A71E-AE20D038DECB}" type="slidenum">
              <a:rPr lang="en-GB" smtClean="0">
                <a:latin typeface="Arial" pitchFamily="34" charset="0"/>
              </a:rPr>
              <a:pPr/>
              <a:t>1</a:t>
            </a:fld>
            <a:endParaRPr lang="en-GB" smtClean="0">
              <a:latin typeface="Arial" pitchFamily="34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01B8B5-EFCD-4EBE-9A7C-50B0820922A9}" type="slidenum">
              <a:rPr lang="en-GB" smtClean="0">
                <a:latin typeface="Arial" pitchFamily="34" charset="0"/>
              </a:rPr>
              <a:pPr/>
              <a:t>3</a:t>
            </a:fld>
            <a:endParaRPr lang="en-GB" smtClean="0">
              <a:latin typeface="Arial" pitchFamily="34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98D45F-C539-4ED4-B802-DF1E493C896A}" type="slidenum">
              <a:rPr lang="en-GB" smtClean="0">
                <a:latin typeface="Arial" pitchFamily="34" charset="0"/>
              </a:rPr>
              <a:pPr/>
              <a:t>10</a:t>
            </a:fld>
            <a:endParaRPr lang="en-GB" smtClean="0">
              <a:latin typeface="Arial" pitchFamily="34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15DBCD-6FC5-4BC8-98A7-70FCEF0C3031}" type="slidenum">
              <a:rPr lang="en-GB" smtClean="0">
                <a:solidFill>
                  <a:srgbClr val="EEECE1"/>
                </a:solidFill>
              </a:rPr>
              <a:pPr/>
              <a:t>14</a:t>
            </a:fld>
            <a:endParaRPr lang="en-GB" smtClean="0">
              <a:solidFill>
                <a:srgbClr val="EEECE1"/>
              </a:solidFill>
            </a:endParaRPr>
          </a:p>
        </p:txBody>
      </p:sp>
      <p:sp>
        <p:nvSpPr>
          <p:cNvPr id="67587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5363" y="768350"/>
            <a:ext cx="5114925" cy="3836988"/>
          </a:xfrm>
          <a:ln/>
        </p:spPr>
      </p:sp>
      <p:sp>
        <p:nvSpPr>
          <p:cNvPr id="67588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09613" y="4859338"/>
            <a:ext cx="5680075" cy="4606925"/>
          </a:xfrm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  <p:sp>
        <p:nvSpPr>
          <p:cNvPr id="67589" name="Espace réservé du numéro de diapositive 3"/>
          <p:cNvSpPr txBox="1">
            <a:spLocks noGrp="1"/>
          </p:cNvSpPr>
          <p:nvPr/>
        </p:nvSpPr>
        <p:spPr bwMode="auto">
          <a:xfrm>
            <a:off x="4021138" y="9718675"/>
            <a:ext cx="307657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048" tIns="49524" rIns="99048" bIns="49524" anchor="b"/>
          <a:lstStyle/>
          <a:p>
            <a:pPr algn="r" defTabSz="990600"/>
            <a:fld id="{BE434732-7D02-434D-B44F-A370D361C620}" type="slidenum">
              <a:rPr lang="en-US" sz="1300">
                <a:solidFill>
                  <a:prstClr val="black"/>
                </a:solidFill>
                <a:cs typeface="Arial" pitchFamily="34" charset="0"/>
              </a:rPr>
              <a:pPr algn="r" defTabSz="990600"/>
              <a:t>14</a:t>
            </a:fld>
            <a:endParaRPr lang="en-US" sz="1300">
              <a:solidFill>
                <a:prstClr val="black"/>
              </a:solidFill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46FC8C-860A-47D7-9D38-F96ED3490CFB}" type="slidenum">
              <a:rPr lang="en-GB" smtClean="0">
                <a:latin typeface="Arial" pitchFamily="34" charset="0"/>
              </a:rPr>
              <a:pPr/>
              <a:t>15</a:t>
            </a:fld>
            <a:endParaRPr lang="en-GB" smtClean="0">
              <a:latin typeface="Arial" pitchFamily="34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46FC8C-860A-47D7-9D38-F96ED3490CFB}" type="slidenum">
              <a:rPr lang="en-GB">
                <a:solidFill>
                  <a:srgbClr val="EEECE1"/>
                </a:solidFill>
              </a:rPr>
              <a:pPr/>
              <a:t>42</a:t>
            </a:fld>
            <a:endParaRPr lang="en-GB">
              <a:solidFill>
                <a:srgbClr val="EEECE1"/>
              </a:solidFill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546A40-6DB6-4A2F-BCD3-209C82CBCD42}" type="slidenum">
              <a:rPr lang="en-GB" smtClean="0"/>
              <a:pPr>
                <a:defRPr/>
              </a:pPr>
              <a:t>45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A70272-BE9D-4022-BBDA-D6E6123FD442}" type="slidenum">
              <a:rPr lang="en-GB" smtClean="0">
                <a:latin typeface="Arial" pitchFamily="34" charset="0"/>
              </a:rPr>
              <a:pPr/>
              <a:t>54</a:t>
            </a:fld>
            <a:endParaRPr lang="en-GB" smtClean="0">
              <a:latin typeface="Arial" pitchFamily="34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hemeOverride" Target="../theme/themeOverride4.xml"/><Relationship Id="rId4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7.xml"/><Relationship Id="rId1" Type="http://schemas.openxmlformats.org/officeDocument/2006/relationships/tags" Target="../tags/tag6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9.xml"/><Relationship Id="rId1" Type="http://schemas.openxmlformats.org/officeDocument/2006/relationships/tags" Target="../tags/tag8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4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18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19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20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2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2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4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4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30.xml"/><Relationship Id="rId1" Type="http://schemas.openxmlformats.org/officeDocument/2006/relationships/tags" Target="../tags/tag29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32.xml"/><Relationship Id="rId1" Type="http://schemas.openxmlformats.org/officeDocument/2006/relationships/tags" Target="../tags/tag3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3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4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77788"/>
            <a:ext cx="8280400" cy="1550987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title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1773238"/>
            <a:ext cx="4968875" cy="1655762"/>
          </a:xfrm>
        </p:spPr>
        <p:txBody>
          <a:bodyPr tIns="45720" rIns="54000" bIns="45720"/>
          <a:lstStyle>
            <a:lvl1pPr marL="0" indent="0">
              <a:buFont typeface="Arial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sub-title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6372225" y="5229225"/>
            <a:ext cx="2270125" cy="13684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6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31800" y="1773238"/>
            <a:ext cx="40640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773238"/>
            <a:ext cx="40640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42100" y="77788"/>
            <a:ext cx="2070100" cy="6221412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31800" y="77788"/>
            <a:ext cx="6057900" cy="6221412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re. Texte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1800" y="77788"/>
            <a:ext cx="8280400" cy="1150937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31800" y="1773238"/>
            <a:ext cx="4064000" cy="4525962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48200" y="1773238"/>
            <a:ext cx="4064000" cy="2185987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648200" y="4111625"/>
            <a:ext cx="4064000" cy="218757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1800" y="77788"/>
            <a:ext cx="8280400" cy="1150937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31800" y="1773238"/>
            <a:ext cx="4064000" cy="4525962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773238"/>
            <a:ext cx="4064000" cy="4525962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Logo SE A4 Blan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7763" y="5734050"/>
            <a:ext cx="2576512" cy="94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77788"/>
            <a:ext cx="8280400" cy="1550987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title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1773238"/>
            <a:ext cx="4968875" cy="1655762"/>
          </a:xfrm>
        </p:spPr>
        <p:txBody>
          <a:bodyPr tIns="45720" rIns="54000" bIns="45720"/>
          <a:lstStyle>
            <a:lvl1pPr marL="0" indent="0"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sub-title</a:t>
            </a:r>
          </a:p>
        </p:txBody>
      </p:sp>
      <p:sp>
        <p:nvSpPr>
          <p:cNvPr id="5" name="Espace réservé du pied de page 4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6372225" y="5229225"/>
            <a:ext cx="2270125" cy="13684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fr-FR">
              <a:solidFill>
                <a:srgbClr val="FFFFFF"/>
              </a:solidFill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31800" y="1773238"/>
            <a:ext cx="40640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773238"/>
            <a:ext cx="40640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42100" y="77788"/>
            <a:ext cx="2070100" cy="6221412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31800" y="77788"/>
            <a:ext cx="6057900" cy="6221412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77788"/>
            <a:ext cx="8280400" cy="1550987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title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1773238"/>
            <a:ext cx="4968875" cy="1655762"/>
          </a:xfrm>
        </p:spPr>
        <p:txBody>
          <a:bodyPr tIns="45720" rIns="54000" bIns="45720"/>
          <a:lstStyle>
            <a:lvl1pPr marL="0" indent="0">
              <a:buFont typeface="Arial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sub-title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6372225" y="5229225"/>
            <a:ext cx="2270125" cy="13684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6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fr-FR">
              <a:solidFill>
                <a:srgbClr val="FFFFFF"/>
              </a:solidFill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31800" y="1773238"/>
            <a:ext cx="40640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773238"/>
            <a:ext cx="40640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42100" y="77788"/>
            <a:ext cx="2070100" cy="6221412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31800" y="77788"/>
            <a:ext cx="6057900" cy="6221412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re. Texte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1800" y="77788"/>
            <a:ext cx="8280400" cy="1150937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31800" y="1773238"/>
            <a:ext cx="4064000" cy="4525962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48200" y="1773238"/>
            <a:ext cx="4064000" cy="2185987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648200" y="4111625"/>
            <a:ext cx="4064000" cy="218757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1800" y="77788"/>
            <a:ext cx="8280400" cy="1150937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31800" y="1773238"/>
            <a:ext cx="4064000" cy="4525962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773238"/>
            <a:ext cx="4064000" cy="4525962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ctrTitle"/>
            <p:custDataLst>
              <p:tags r:id="rId2"/>
            </p:custDataLst>
          </p:nvPr>
        </p:nvSpPr>
        <p:spPr>
          <a:xfrm>
            <a:off x="431800" y="77788"/>
            <a:ext cx="8280400" cy="1550987"/>
          </a:xfrm>
        </p:spPr>
        <p:txBody>
          <a:bodyPr/>
          <a:lstStyle>
            <a:lvl1pPr>
              <a:defRPr sz="4800">
                <a:solidFill>
                  <a:schemeClr val="accent6">
                    <a:lumMod val="50000"/>
                  </a:schemeClr>
                </a:solidFill>
                <a:latin typeface="SEOptimist" pitchFamily="50" charset="0"/>
              </a:defRPr>
            </a:lvl1pPr>
          </a:lstStyle>
          <a:p>
            <a:r>
              <a:rPr lang="fr-FR" dirty="0" smtClean="0"/>
              <a:t>Modifiez le style du titre</a:t>
            </a:r>
            <a:endParaRPr lang="en-US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431800" y="1773238"/>
            <a:ext cx="4968875" cy="1655762"/>
          </a:xfrm>
        </p:spPr>
        <p:txBody>
          <a:bodyPr tIns="45720" rIns="54000" bIns="45720"/>
          <a:lstStyle>
            <a:lvl1pPr marL="0" indent="0">
              <a:buFont typeface="Arial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des sous-titres du masque</a:t>
            </a:r>
            <a:endParaRPr lang="en-US"/>
          </a:p>
        </p:txBody>
      </p:sp>
      <p:sp>
        <p:nvSpPr>
          <p:cNvPr id="6" name="Rectangle 5"/>
          <p:cNvSpPr/>
          <p:nvPr userDrawn="1"/>
        </p:nvSpPr>
        <p:spPr bwMode="auto">
          <a:xfrm>
            <a:off x="0" y="5527343"/>
            <a:ext cx="9144000" cy="1330657"/>
          </a:xfrm>
          <a:prstGeom prst="rect">
            <a:avLst/>
          </a:prstGeom>
          <a:solidFill>
            <a:srgbClr val="00953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dirty="0">
              <a:solidFill>
                <a:srgbClr val="4FA6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5653770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29844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xmlns="" val="237421222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431800" y="1773238"/>
            <a:ext cx="40640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48200" y="1773238"/>
            <a:ext cx="40640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002153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6112787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875215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092718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bg>
      <p:bgPr>
        <a:solidFill>
          <a:srgbClr val="ECE5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005254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">
    <p:bg>
      <p:bgPr>
        <a:solidFill>
          <a:srgbClr val="B100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288118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_Title Only">
    <p:bg>
      <p:bgPr>
        <a:solidFill>
          <a:srgbClr val="42B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2156864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14918849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xmlns="" val="311336565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xmlns="" val="300548031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1626553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6642100" y="77788"/>
            <a:ext cx="2070100" cy="6221412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431800" y="77788"/>
            <a:ext cx="6057900" cy="6221412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74241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  <p:custDataLst>
              <p:tags r:id="rId1"/>
            </p:custDataLst>
          </p:nvPr>
        </p:nvSpPr>
        <p:spPr>
          <a:xfrm>
            <a:off x="431800" y="77788"/>
            <a:ext cx="8280400" cy="622141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03452223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68022279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5503863" y="6264275"/>
            <a:ext cx="1219200" cy="365125"/>
          </a:xfrm>
          <a:prstGeom prst="rect">
            <a:avLst/>
          </a:prstGeom>
        </p:spPr>
        <p:txBody>
          <a:bodyPr vert="horz" lIns="87256" tIns="43628" rIns="87256" bIns="43628" anchor="ctr"/>
          <a:lstStyle>
            <a:lvl1pPr algn="l">
              <a:defRPr sz="8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3446463" y="6264275"/>
            <a:ext cx="2209800" cy="365125"/>
          </a:xfrm>
          <a:prstGeom prst="rect">
            <a:avLst/>
          </a:prstGeom>
        </p:spPr>
        <p:txBody>
          <a:bodyPr lIns="87256" tIns="43628" rIns="87256" bIns="43628" anchor="ctr"/>
          <a:lstStyle>
            <a:lvl1pPr algn="r">
              <a:defRPr sz="8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fr-FR"/>
              <a:t>Copyright - VIZELIA 2008/2009 •</a:t>
            </a: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7545388" y="6369050"/>
            <a:ext cx="396875" cy="365125"/>
          </a:xfrm>
          <a:prstGeom prst="rect">
            <a:avLst/>
          </a:prstGeom>
        </p:spPr>
        <p:txBody>
          <a:bodyPr lIns="87256" tIns="43628" rIns="87256" bIns="43628" anchor="ctr"/>
          <a:lstStyle>
            <a:lvl1pPr algn="ctr">
              <a:defRPr sz="8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734D3036-4FB7-4D48-8A3A-A2FEAB373E1F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1609872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1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40.xml"/><Relationship Id="rId21" Type="http://schemas.openxmlformats.org/officeDocument/2006/relationships/tags" Target="../tags/tag2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slideLayout" Target="../slideLayouts/slideLayout54.xml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20" Type="http://schemas.openxmlformats.org/officeDocument/2006/relationships/tags" Target="../tags/tag1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47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Relationship Id="rId22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468313" y="6577013"/>
            <a:ext cx="8223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661988" eaLnBrk="0" hangingPunct="0">
              <a:defRPr/>
            </a:pPr>
            <a:r>
              <a:rPr lang="en-GB" sz="800">
                <a:latin typeface="Arial" charset="0"/>
              </a:rPr>
              <a:t>Schneider Electric</a:t>
            </a: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8604250" y="6599238"/>
            <a:ext cx="288925" cy="6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defTabSz="661988" eaLnBrk="0" hangingPunct="0">
              <a:defRPr/>
            </a:pPr>
            <a:fld id="{B8BF14C5-83A5-45EF-A759-A38526E6C557}" type="slidenum">
              <a:rPr lang="fr-FR" sz="800">
                <a:latin typeface="Arial" charset="0"/>
              </a:rPr>
              <a:pPr defTabSz="661988" eaLnBrk="0" hangingPunct="0">
                <a:defRPr/>
              </a:pPr>
              <a:t>‹N°›</a:t>
            </a:fld>
            <a:endParaRPr lang="fr-FR" sz="800">
              <a:latin typeface="Arial" charset="0"/>
            </a:endParaRP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1773238"/>
            <a:ext cx="82804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18000" bIns="1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First level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77788"/>
            <a:ext cx="8280400" cy="115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10800" rIns="0" bIns="1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Title</a:t>
            </a: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1325563" y="6577013"/>
            <a:ext cx="1211262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661988" eaLnBrk="0" hangingPunct="0">
              <a:defRPr/>
            </a:pPr>
            <a:r>
              <a:rPr lang="fr-FR" sz="800">
                <a:latin typeface="Arial" charset="0"/>
              </a:rPr>
              <a:t>- Buildings – Octobre 2012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8" r:id="rId1"/>
    <p:sldLayoutId id="2147484126" r:id="rId2"/>
    <p:sldLayoutId id="2147484127" r:id="rId3"/>
    <p:sldLayoutId id="2147484128" r:id="rId4"/>
    <p:sldLayoutId id="2147484129" r:id="rId5"/>
    <p:sldLayoutId id="2147484130" r:id="rId6"/>
    <p:sldLayoutId id="2147484131" r:id="rId7"/>
    <p:sldLayoutId id="2147484132" r:id="rId8"/>
    <p:sldLayoutId id="2147484133" r:id="rId9"/>
    <p:sldLayoutId id="2147484134" r:id="rId10"/>
    <p:sldLayoutId id="2147484135" r:id="rId11"/>
    <p:sldLayoutId id="2147484136" r:id="rId12"/>
    <p:sldLayoutId id="2147484137" r:id="rId1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9pPr>
    </p:titleStyle>
    <p:bodyStyle>
      <a:lvl1pPr marL="180975" indent="-18097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●"/>
        <a:defRPr sz="2000">
          <a:solidFill>
            <a:schemeClr val="accent1"/>
          </a:solidFill>
          <a:latin typeface="+mn-lt"/>
          <a:ea typeface="+mn-ea"/>
          <a:cs typeface="+mn-cs"/>
        </a:defRPr>
      </a:lvl1pPr>
      <a:lvl2pPr marL="541338" indent="-180975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itchFamily="34" charset="0"/>
        <a:buChar char="●"/>
        <a:defRPr>
          <a:solidFill>
            <a:schemeClr val="bg2"/>
          </a:solidFill>
          <a:latin typeface="+mn-lt"/>
        </a:defRPr>
      </a:lvl2pPr>
      <a:lvl3pPr marL="901700" indent="-84138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itchFamily="34" charset="0"/>
        <a:buChar char="●"/>
        <a:defRPr>
          <a:solidFill>
            <a:schemeClr val="bg2"/>
          </a:solidFill>
          <a:latin typeface="+mn-lt"/>
        </a:defRPr>
      </a:lvl3pPr>
      <a:lvl4pPr marL="175101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15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61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3073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530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87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468313" y="6577013"/>
            <a:ext cx="8223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661988" eaLnBrk="0" hangingPunct="0">
              <a:defRPr/>
            </a:pPr>
            <a:r>
              <a:rPr lang="en-GB" sz="800">
                <a:solidFill>
                  <a:srgbClr val="626469"/>
                </a:solidFill>
              </a:rPr>
              <a:t>Schneider Electric</a:t>
            </a: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8604250" y="6599238"/>
            <a:ext cx="288925" cy="6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defTabSz="661988" eaLnBrk="0" hangingPunct="0">
              <a:defRPr/>
            </a:pPr>
            <a:fld id="{E2BBF94A-7CDA-4423-BB09-010D0483AF78}" type="slidenum">
              <a:rPr lang="fr-FR" sz="800">
                <a:solidFill>
                  <a:srgbClr val="626469"/>
                </a:solidFill>
              </a:rPr>
              <a:pPr defTabSz="661988" eaLnBrk="0" hangingPunct="0">
                <a:defRPr/>
              </a:pPr>
              <a:t>‹N°›</a:t>
            </a:fld>
            <a:endParaRPr lang="fr-FR" sz="800">
              <a:solidFill>
                <a:srgbClr val="626469"/>
              </a:solidFill>
            </a:endParaRP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1773238"/>
            <a:ext cx="82804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18000" bIns="1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First level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77788"/>
            <a:ext cx="8280400" cy="115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10800" rIns="0" bIns="1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Title</a:t>
            </a: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1325563" y="6577013"/>
            <a:ext cx="13858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661988" eaLnBrk="0" hangingPunct="0">
              <a:defRPr/>
            </a:pPr>
            <a:r>
              <a:rPr lang="en-GB" sz="800">
                <a:solidFill>
                  <a:srgbClr val="626469"/>
                </a:solidFill>
              </a:rPr>
              <a:t>- EMS – BAHOR Sébastien – 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0" r:id="rId1"/>
    <p:sldLayoutId id="2147484141" r:id="rId2"/>
    <p:sldLayoutId id="2147484142" r:id="rId3"/>
    <p:sldLayoutId id="2147484143" r:id="rId4"/>
    <p:sldLayoutId id="2147484144" r:id="rId5"/>
    <p:sldLayoutId id="2147484145" r:id="rId6"/>
    <p:sldLayoutId id="2147484146" r:id="rId7"/>
    <p:sldLayoutId id="2147484147" r:id="rId8"/>
    <p:sldLayoutId id="2147484148" r:id="rId9"/>
    <p:sldLayoutId id="2147484149" r:id="rId10"/>
    <p:sldLayoutId id="2147484150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itchFamily="34" charset="0"/>
        </a:defRPr>
      </a:lvl9pPr>
    </p:titleStyle>
    <p:bodyStyle>
      <a:lvl1pPr marL="180975" indent="-18097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●"/>
        <a:defRPr sz="2000">
          <a:solidFill>
            <a:schemeClr val="accent1"/>
          </a:solidFill>
          <a:latin typeface="+mn-lt"/>
          <a:ea typeface="+mn-ea"/>
          <a:cs typeface="+mn-cs"/>
        </a:defRPr>
      </a:lvl1pPr>
      <a:lvl2pPr marL="541338" indent="-180975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itchFamily="34" charset="0"/>
        <a:buChar char="●"/>
        <a:defRPr>
          <a:solidFill>
            <a:schemeClr val="bg2"/>
          </a:solidFill>
          <a:latin typeface="+mn-lt"/>
        </a:defRPr>
      </a:lvl2pPr>
      <a:lvl3pPr marL="901700" indent="-84138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itchFamily="34" charset="0"/>
        <a:buChar char="●"/>
        <a:defRPr>
          <a:solidFill>
            <a:schemeClr val="bg2"/>
          </a:solidFill>
          <a:latin typeface="+mn-lt"/>
        </a:defRPr>
      </a:lvl3pPr>
      <a:lvl4pPr marL="175101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15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61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3073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530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87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468313" y="6577013"/>
            <a:ext cx="8223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661988" eaLnBrk="0" hangingPunct="0">
              <a:defRPr/>
            </a:pPr>
            <a:r>
              <a:rPr lang="en-GB" sz="800">
                <a:solidFill>
                  <a:srgbClr val="626469"/>
                </a:solidFill>
                <a:latin typeface="Arial" charset="0"/>
              </a:rPr>
              <a:t>Schneider Electric</a:t>
            </a: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8604250" y="6599238"/>
            <a:ext cx="288925" cy="6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defTabSz="661988" eaLnBrk="0" hangingPunct="0">
              <a:defRPr/>
            </a:pPr>
            <a:fld id="{B8BF14C5-83A5-45EF-A759-A38526E6C557}" type="slidenum">
              <a:rPr lang="fr-FR" sz="800">
                <a:solidFill>
                  <a:srgbClr val="626469"/>
                </a:solidFill>
                <a:latin typeface="Arial" charset="0"/>
              </a:rPr>
              <a:pPr defTabSz="661988" eaLnBrk="0" hangingPunct="0">
                <a:defRPr/>
              </a:pPr>
              <a:t>‹N°›</a:t>
            </a:fld>
            <a:endParaRPr lang="fr-FR" sz="800">
              <a:solidFill>
                <a:srgbClr val="626469"/>
              </a:solidFill>
              <a:latin typeface="Arial" charset="0"/>
            </a:endParaRP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1773238"/>
            <a:ext cx="82804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18000" bIns="1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First level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77788"/>
            <a:ext cx="8280400" cy="115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10800" rIns="0" bIns="1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Title</a:t>
            </a: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1325563" y="6577013"/>
            <a:ext cx="1211262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661988" eaLnBrk="0" hangingPunct="0">
              <a:defRPr/>
            </a:pPr>
            <a:r>
              <a:rPr lang="fr-FR" sz="800">
                <a:solidFill>
                  <a:srgbClr val="626469"/>
                </a:solidFill>
                <a:latin typeface="Arial" charset="0"/>
              </a:rPr>
              <a:t>- Buildings – Octobre 2012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2" r:id="rId1"/>
    <p:sldLayoutId id="2147484153" r:id="rId2"/>
    <p:sldLayoutId id="2147484154" r:id="rId3"/>
    <p:sldLayoutId id="2147484155" r:id="rId4"/>
    <p:sldLayoutId id="2147484156" r:id="rId5"/>
    <p:sldLayoutId id="2147484157" r:id="rId6"/>
    <p:sldLayoutId id="2147484158" r:id="rId7"/>
    <p:sldLayoutId id="2147484159" r:id="rId8"/>
    <p:sldLayoutId id="2147484160" r:id="rId9"/>
    <p:sldLayoutId id="2147484161" r:id="rId10"/>
    <p:sldLayoutId id="2147484162" r:id="rId11"/>
    <p:sldLayoutId id="2147484163" r:id="rId12"/>
    <p:sldLayoutId id="2147484164" r:id="rId1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9pPr>
    </p:titleStyle>
    <p:bodyStyle>
      <a:lvl1pPr marL="180975" indent="-18097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●"/>
        <a:defRPr sz="2000">
          <a:solidFill>
            <a:schemeClr val="accent1"/>
          </a:solidFill>
          <a:latin typeface="+mn-lt"/>
          <a:ea typeface="+mn-ea"/>
          <a:cs typeface="+mn-cs"/>
        </a:defRPr>
      </a:lvl1pPr>
      <a:lvl2pPr marL="541338" indent="-180975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itchFamily="34" charset="0"/>
        <a:buChar char="●"/>
        <a:defRPr>
          <a:solidFill>
            <a:schemeClr val="bg2"/>
          </a:solidFill>
          <a:latin typeface="+mn-lt"/>
        </a:defRPr>
      </a:lvl2pPr>
      <a:lvl3pPr marL="901700" indent="-84138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itchFamily="34" charset="0"/>
        <a:buChar char="●"/>
        <a:defRPr>
          <a:solidFill>
            <a:schemeClr val="bg2"/>
          </a:solidFill>
          <a:latin typeface="+mn-lt"/>
        </a:defRPr>
      </a:lvl3pPr>
      <a:lvl4pPr marL="175101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15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61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3073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530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87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Grp="1" noChangeArrowheads="1"/>
          </p:cNvSpPr>
          <p:nvPr>
            <p:ph type="body" idx="1"/>
            <p:custDataLst>
              <p:tags r:id="rId20"/>
            </p:custDataLst>
          </p:nvPr>
        </p:nvSpPr>
        <p:spPr bwMode="auto">
          <a:xfrm>
            <a:off x="431800" y="1773238"/>
            <a:ext cx="82804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18000" bIns="1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  <p:custDataLst>
              <p:tags r:id="rId21"/>
            </p:custDataLst>
          </p:nvPr>
        </p:nvSpPr>
        <p:spPr bwMode="auto">
          <a:xfrm>
            <a:off x="431800" y="77788"/>
            <a:ext cx="8280400" cy="11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800" rIns="0" bIns="1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Title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604250" y="6599238"/>
            <a:ext cx="288925" cy="6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defTabSz="661988" eaLnBrk="0" hangingPunct="0"/>
            <a:fld id="{AD73D294-A36A-4BF6-B251-A83CEFF96E07}" type="slidenum">
              <a:rPr lang="fr-FR" sz="800">
                <a:solidFill>
                  <a:srgbClr val="626469"/>
                </a:solidFill>
                <a:cs typeface="Arial" pitchFamily="34" charset="0"/>
              </a:rPr>
              <a:pPr defTabSz="661988" eaLnBrk="0" hangingPunct="0"/>
              <a:t>‹N°›</a:t>
            </a:fld>
            <a:endParaRPr lang="fr-FR" sz="800">
              <a:solidFill>
                <a:srgbClr val="626469"/>
              </a:solidFill>
              <a:cs typeface="Arial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468313" y="6577013"/>
            <a:ext cx="8223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661988" eaLnBrk="0" hangingPunct="0">
              <a:defRPr/>
            </a:pPr>
            <a:r>
              <a:rPr lang="en-US" sz="800" dirty="0">
                <a:solidFill>
                  <a:srgbClr val="626469"/>
                </a:solidFill>
                <a:latin typeface="Arial" charset="0"/>
              </a:rPr>
              <a:t>Schneider Electric</a:t>
            </a:r>
          </a:p>
        </p:txBody>
      </p:sp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1325563" y="6577013"/>
            <a:ext cx="4475162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defTabSz="661988" eaLnBrk="0" hangingPunct="0">
              <a:defRPr/>
            </a:pPr>
            <a:r>
              <a:rPr lang="en-US" sz="800" dirty="0">
                <a:solidFill>
                  <a:srgbClr val="626469"/>
                </a:solidFill>
                <a:latin typeface="Arial"/>
              </a:rPr>
              <a:t> | 2014 | </a:t>
            </a:r>
            <a:r>
              <a:rPr lang="en-GB" sz="800" dirty="0">
                <a:solidFill>
                  <a:srgbClr val="626469"/>
                </a:solidFill>
                <a:latin typeface="Arial"/>
              </a:rPr>
              <a:t>Make the most of your energy™</a:t>
            </a:r>
            <a:r>
              <a:rPr lang="en-US" sz="800" dirty="0">
                <a:solidFill>
                  <a:srgbClr val="626469"/>
                </a:solidFill>
                <a:latin typeface="Arial"/>
              </a:rPr>
              <a:t> – ESS – Luc DE CREMOUX</a:t>
            </a:r>
          </a:p>
        </p:txBody>
      </p:sp>
    </p:spTree>
    <p:extLst>
      <p:ext uri="{BB962C8B-B14F-4D97-AF65-F5344CB8AC3E}">
        <p14:creationId xmlns:p14="http://schemas.microsoft.com/office/powerpoint/2010/main" xmlns="" val="132836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6" r:id="rId1"/>
    <p:sldLayoutId id="2147484167" r:id="rId2"/>
    <p:sldLayoutId id="2147484168" r:id="rId3"/>
    <p:sldLayoutId id="2147484169" r:id="rId4"/>
    <p:sldLayoutId id="2147484170" r:id="rId5"/>
    <p:sldLayoutId id="2147484171" r:id="rId6"/>
    <p:sldLayoutId id="2147484172" r:id="rId7"/>
    <p:sldLayoutId id="2147484173" r:id="rId8"/>
    <p:sldLayoutId id="2147484174" r:id="rId9"/>
    <p:sldLayoutId id="2147484175" r:id="rId10"/>
    <p:sldLayoutId id="2147484176" r:id="rId11"/>
    <p:sldLayoutId id="2147484177" r:id="rId12"/>
    <p:sldLayoutId id="2147484178" r:id="rId13"/>
    <p:sldLayoutId id="2147484179" r:id="rId14"/>
    <p:sldLayoutId id="2147484180" r:id="rId15"/>
    <p:sldLayoutId id="2147484181" r:id="rId16"/>
    <p:sldLayoutId id="2147484182" r:id="rId17"/>
    <p:sldLayoutId id="2147484183" r:id="rId18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9pPr>
    </p:titleStyle>
    <p:bodyStyle>
      <a:lvl1pPr marL="180975" indent="-1809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●"/>
        <a:defRPr sz="2000">
          <a:solidFill>
            <a:schemeClr val="accent1"/>
          </a:solidFill>
          <a:latin typeface="+mn-lt"/>
          <a:ea typeface="+mn-ea"/>
          <a:cs typeface="+mn-cs"/>
        </a:defRPr>
      </a:lvl1pPr>
      <a:lvl2pPr marL="541338" indent="-180975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pitchFamily="34" charset="0"/>
        <a:buChar char="●"/>
        <a:defRPr sz="1600">
          <a:solidFill>
            <a:schemeClr val="bg2"/>
          </a:solidFill>
          <a:latin typeface="+mn-lt"/>
        </a:defRPr>
      </a:lvl2pPr>
      <a:lvl3pPr marL="901700" indent="-84138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Arial" pitchFamily="34" charset="0"/>
        <a:buChar char="●"/>
        <a:defRPr sz="1600">
          <a:solidFill>
            <a:schemeClr val="bg2"/>
          </a:solidFill>
          <a:latin typeface="+mn-lt"/>
        </a:defRPr>
      </a:lvl3pPr>
      <a:lvl4pPr marL="1751013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15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61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3073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530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87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hyperlink" Target="http://www.google.fr/url?url=http://www.gresitza.de/hersteller/index.html&amp;rct=j&amp;frm=1&amp;q=&amp;esrc=s&amp;sa=U&amp;ei=bJv1U8S8HYGr0QXqyIGYCA&amp;ved=0CCgQ9QEwCQ&amp;usg=AFQjCNFEz0npOLYyMzcxqOB9i3mg9oDhZg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oleObject" Target="../embeddings/oleObject1.bin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png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36.png"/><Relationship Id="rId12" Type="http://schemas.openxmlformats.org/officeDocument/2006/relationships/hyperlink" Target="http://www.clubs2e.org/" TargetMode="External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5.emf"/><Relationship Id="rId11" Type="http://schemas.openxmlformats.org/officeDocument/2006/relationships/hyperlink" Target="http://www.evo-world.org/" TargetMode="External"/><Relationship Id="rId5" Type="http://schemas.openxmlformats.org/officeDocument/2006/relationships/image" Target="../media/image34.jpeg"/><Relationship Id="rId10" Type="http://schemas.openxmlformats.org/officeDocument/2006/relationships/image" Target="../media/image38.wmf"/><Relationship Id="rId4" Type="http://schemas.openxmlformats.org/officeDocument/2006/relationships/image" Target="../media/image33.wmf"/><Relationship Id="rId9" Type="http://schemas.openxmlformats.org/officeDocument/2006/relationships/oleObject" Target="../embeddings/oleObject5.bin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07963"/>
            <a:ext cx="8280400" cy="1550987"/>
          </a:xfrm>
        </p:spPr>
        <p:txBody>
          <a:bodyPr/>
          <a:lstStyle/>
          <a:p>
            <a:pPr eaLnBrk="1" hangingPunct="1"/>
            <a:r>
              <a:rPr lang="fr-FR" sz="4400" smtClean="0"/>
              <a:t>Energy &amp; Sustainability Services</a:t>
            </a:r>
            <a:br>
              <a:rPr lang="fr-FR" sz="4400" smtClean="0"/>
            </a:br>
            <a:endParaRPr lang="en-US" sz="360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58813" y="1827213"/>
            <a:ext cx="6392862" cy="20383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fr-FR" sz="3200" b="1" smtClean="0"/>
              <a:t>AXTER 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endParaRPr lang="fr-FR" sz="3200" b="1" smtClean="0"/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fr-FR" sz="3200" b="1" smtClean="0"/>
              <a:t>Etude énergétique du site de Courchelettes</a:t>
            </a:r>
          </a:p>
          <a:p>
            <a:pPr algn="ctr" eaLnBrk="1" hangingPunct="1">
              <a:lnSpc>
                <a:spcPct val="90000"/>
              </a:lnSpc>
              <a:buFont typeface="Arial" pitchFamily="34" charset="0"/>
              <a:buNone/>
            </a:pPr>
            <a:endParaRPr lang="fr-FR" sz="3200" b="1" smtClean="0"/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fr-FR" sz="3200" b="1" smtClean="0"/>
              <a:t>Restitution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endParaRPr lang="fr-FR" b="1" smtClean="0"/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endParaRPr lang="fr-FR" smtClean="0"/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endParaRPr lang="fr-FR" smtClean="0"/>
          </a:p>
        </p:txBody>
      </p:sp>
      <p:pic>
        <p:nvPicPr>
          <p:cNvPr id="4100" name="Picture 8" descr="Logo SE A4 Blan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5563" y="5911850"/>
            <a:ext cx="2576512" cy="94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Rectangle 10"/>
          <p:cNvSpPr>
            <a:spLocks noChangeArrowheads="1"/>
          </p:cNvSpPr>
          <p:nvPr/>
        </p:nvSpPr>
        <p:spPr bwMode="auto">
          <a:xfrm>
            <a:off x="182563" y="5675313"/>
            <a:ext cx="8243887" cy="118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54000"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</a:pPr>
            <a:r>
              <a:rPr lang="fr-FR">
                <a:solidFill>
                  <a:schemeClr val="tx1"/>
                </a:solidFill>
              </a:rPr>
              <a:t>Sébastien BAHOR  -  Vendeur spécialiste 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</a:pPr>
            <a:r>
              <a:rPr lang="fr-FR">
                <a:solidFill>
                  <a:schemeClr val="tx1"/>
                </a:solidFill>
              </a:rPr>
              <a:t>Claire MOLIN– Ingénieur Efficacité Energétique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</a:pPr>
            <a:r>
              <a:rPr lang="fr-FR">
                <a:solidFill>
                  <a:schemeClr val="tx1"/>
                </a:solidFill>
              </a:rPr>
              <a:t>Yves BOGDAN – Chargé de projet</a:t>
            </a:r>
          </a:p>
        </p:txBody>
      </p:sp>
      <p:pic>
        <p:nvPicPr>
          <p:cNvPr id="4102" name="Picture 7" descr="https://encrypted-tbn2.gstatic.com/images?q=tbn:ANd9GcQ0Qq7duAOc04KL_5SVc-0OUNROEO6kaSisVgiAxFdP8t3YRU-vgt1TfbU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34125" y="1492250"/>
            <a:ext cx="2482850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-41275"/>
            <a:ext cx="8280400" cy="1150938"/>
          </a:xfrm>
        </p:spPr>
        <p:txBody>
          <a:bodyPr/>
          <a:lstStyle/>
          <a:p>
            <a:pPr eaLnBrk="1" hangingPunct="1"/>
            <a:r>
              <a:rPr lang="fr-FR" b="1" smtClean="0"/>
              <a:t>Rappel du périmètre d’étude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8638" y="1192213"/>
            <a:ext cx="8086725" cy="4162425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fr-FR" b="1" i="1" dirty="0" smtClean="0"/>
              <a:t>Périmètre</a:t>
            </a:r>
          </a:p>
          <a:p>
            <a:pPr eaLnBrk="1" hangingPunct="1">
              <a:buFont typeface="Arial" pitchFamily="34" charset="0"/>
              <a:buNone/>
            </a:pPr>
            <a:endParaRPr lang="fr-FR" b="1" i="1" dirty="0" smtClean="0"/>
          </a:p>
          <a:p>
            <a:pPr lvl="1" eaLnBrk="1" hangingPunct="1">
              <a:buSzPct val="90000"/>
            </a:pPr>
            <a:r>
              <a:rPr lang="fr-FR" dirty="0" smtClean="0"/>
              <a:t>Plan de comptage</a:t>
            </a:r>
          </a:p>
          <a:p>
            <a:pPr lvl="1" eaLnBrk="1" hangingPunct="1">
              <a:buSzPct val="90000"/>
            </a:pPr>
            <a:endParaRPr lang="fr-FR" dirty="0" smtClean="0"/>
          </a:p>
          <a:p>
            <a:pPr lvl="1" eaLnBrk="1" hangingPunct="1">
              <a:buSzPct val="90000"/>
            </a:pPr>
            <a:r>
              <a:rPr lang="fr-FR" dirty="0" smtClean="0"/>
              <a:t>Système de monitoring</a:t>
            </a:r>
          </a:p>
          <a:p>
            <a:pPr lvl="1" eaLnBrk="1" hangingPunct="1">
              <a:buSzPct val="90000"/>
            </a:pPr>
            <a:endParaRPr lang="fr-FR" dirty="0" smtClean="0"/>
          </a:p>
          <a:p>
            <a:pPr lvl="1" eaLnBrk="1" hangingPunct="1">
              <a:buSzPct val="90000"/>
            </a:pPr>
            <a:r>
              <a:rPr lang="fr-FR" dirty="0" smtClean="0"/>
              <a:t>Etude énergétique sur les postes suivants : </a:t>
            </a:r>
          </a:p>
          <a:p>
            <a:pPr lvl="1" eaLnBrk="1" hangingPunct="1">
              <a:buSzPct val="90000"/>
            </a:pPr>
            <a:endParaRPr lang="fr-FR" dirty="0" smtClean="0"/>
          </a:p>
          <a:p>
            <a:pPr lvl="2" eaLnBrk="1" hangingPunct="1">
              <a:buSzPct val="90000"/>
            </a:pPr>
            <a:r>
              <a:rPr lang="fr-FR" sz="1600" dirty="0" smtClean="0"/>
              <a:t>Station de production d’air comprimé</a:t>
            </a:r>
          </a:p>
          <a:p>
            <a:pPr lvl="2" eaLnBrk="1" hangingPunct="1">
              <a:buSzPct val="90000"/>
            </a:pPr>
            <a:r>
              <a:rPr lang="fr-FR" sz="1600" dirty="0" smtClean="0"/>
              <a:t>Station de production de froid</a:t>
            </a:r>
          </a:p>
          <a:p>
            <a:pPr lvl="2" eaLnBrk="1" hangingPunct="1">
              <a:buSzPct val="90000"/>
            </a:pPr>
            <a:r>
              <a:rPr lang="fr-FR" sz="1600" dirty="0" smtClean="0"/>
              <a:t>Réseau de chaleur pour le chauffage des bitumes</a:t>
            </a:r>
          </a:p>
          <a:p>
            <a:pPr lvl="2" eaLnBrk="1" hangingPunct="1">
              <a:buSzPct val="90000"/>
            </a:pPr>
            <a:endParaRPr lang="fr-FR" sz="1600" dirty="0" smtClean="0"/>
          </a:p>
          <a:p>
            <a:pPr lvl="2" eaLnBrk="1" hangingPunct="1">
              <a:buSzPct val="90000"/>
            </a:pPr>
            <a:r>
              <a:rPr lang="fr-FR" sz="1600" dirty="0" smtClean="0"/>
              <a:t>Le reste est hors périmètre d’étude, notamment :</a:t>
            </a:r>
          </a:p>
          <a:p>
            <a:pPr lvl="3" eaLnBrk="1" hangingPunct="1">
              <a:buSzPct val="90000"/>
              <a:buFont typeface="Courier New" pitchFamily="49" charset="0"/>
              <a:buChar char="o"/>
            </a:pPr>
            <a:r>
              <a:rPr lang="fr-FR" sz="1400" dirty="0" smtClean="0"/>
              <a:t>Eclairage</a:t>
            </a:r>
          </a:p>
          <a:p>
            <a:pPr lvl="3" eaLnBrk="1" hangingPunct="1">
              <a:buSzPct val="90000"/>
              <a:buFont typeface="Courier New" pitchFamily="49" charset="0"/>
              <a:buChar char="o"/>
            </a:pPr>
            <a:r>
              <a:rPr lang="fr-FR" sz="1400" dirty="0" smtClean="0"/>
              <a:t>Moteurs</a:t>
            </a:r>
          </a:p>
          <a:p>
            <a:pPr lvl="3" eaLnBrk="1" hangingPunct="1">
              <a:buSzPct val="90000"/>
              <a:buFont typeface="Courier New" pitchFamily="49" charset="0"/>
              <a:buChar char="o"/>
            </a:pPr>
            <a:r>
              <a:rPr lang="fr-FR" sz="1400" dirty="0" smtClean="0"/>
              <a:t>Partie tertiaire</a:t>
            </a:r>
          </a:p>
          <a:p>
            <a:pPr lvl="1" eaLnBrk="1" hangingPunct="1">
              <a:buSzPct val="90000"/>
            </a:pPr>
            <a:endParaRPr lang="fr-FR" dirty="0" smtClean="0"/>
          </a:p>
          <a:p>
            <a:pPr lvl="1" eaLnBrk="1" hangingPunct="1">
              <a:buSzPct val="90000"/>
            </a:pPr>
            <a:endParaRPr lang="fr-FR" dirty="0" smtClean="0"/>
          </a:p>
          <a:p>
            <a:pPr lvl="1" eaLnBrk="1" hangingPunct="1">
              <a:buSzPct val="90000"/>
            </a:pPr>
            <a:endParaRPr lang="fr-FR" dirty="0" smtClean="0"/>
          </a:p>
          <a:p>
            <a:pPr lvl="1" eaLnBrk="1" hangingPunct="1"/>
            <a:endParaRPr lang="fr-FR" dirty="0" smtClean="0"/>
          </a:p>
          <a:p>
            <a:pPr eaLnBrk="1" hangingPunct="1"/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fr-FR" sz="4400" b="1" smtClean="0"/>
              <a:t/>
            </a:r>
            <a:br>
              <a:rPr lang="fr-FR" sz="4400" b="1" smtClean="0"/>
            </a:br>
            <a:endParaRPr lang="en-US" sz="3600" b="1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11250" y="1974850"/>
            <a:ext cx="6392863" cy="203835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fr-FR" sz="3200" b="1" smtClean="0"/>
              <a:t>MONITORING DES ENERGIES ET FLUIDES </a:t>
            </a:r>
          </a:p>
          <a:p>
            <a:pPr algn="ctr" eaLnBrk="1" hangingPunct="1">
              <a:lnSpc>
                <a:spcPct val="90000"/>
              </a:lnSpc>
              <a:buFont typeface="Arial" pitchFamily="34" charset="0"/>
              <a:buNone/>
            </a:pPr>
            <a:endParaRPr lang="fr-FR" sz="3200" b="1" smtClean="0"/>
          </a:p>
          <a:p>
            <a:pPr algn="ctr"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fr-FR" sz="3200" b="1" smtClean="0"/>
              <a:t>Plan de comptage</a:t>
            </a:r>
            <a:endParaRPr lang="fr-FR" sz="2800" b="1" smtClean="0"/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endParaRPr lang="fr-FR" b="1" smtClean="0"/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endParaRPr lang="fr-FR" smtClean="0"/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endParaRPr lang="fr-FR" smtClean="0"/>
          </a:p>
        </p:txBody>
      </p:sp>
      <p:pic>
        <p:nvPicPr>
          <p:cNvPr id="6148" name="Picture 8" descr="Logo SE A4 Blan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5563" y="5911850"/>
            <a:ext cx="2576512" cy="94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-41275"/>
            <a:ext cx="8280400" cy="1150938"/>
          </a:xfrm>
        </p:spPr>
        <p:txBody>
          <a:bodyPr/>
          <a:lstStyle/>
          <a:p>
            <a:pPr eaLnBrk="1" hangingPunct="1"/>
            <a:r>
              <a:rPr lang="fr-FR" b="1" smtClean="0"/>
              <a:t>Plan de comptage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8913" y="1146175"/>
            <a:ext cx="5518150" cy="5286375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fr-FR" b="1" i="1" smtClean="0"/>
              <a:t>Postes monitorés</a:t>
            </a:r>
          </a:p>
          <a:p>
            <a:pPr eaLnBrk="1" hangingPunct="1">
              <a:buFont typeface="Arial" pitchFamily="34" charset="0"/>
              <a:buNone/>
            </a:pPr>
            <a:r>
              <a:rPr lang="fr-FR" b="1" i="1" smtClean="0"/>
              <a:t> </a:t>
            </a:r>
          </a:p>
          <a:p>
            <a:pPr lvl="1" eaLnBrk="1" hangingPunct="1">
              <a:buSzPct val="90000"/>
            </a:pPr>
            <a:r>
              <a:rPr lang="fr-FR" b="1" smtClean="0"/>
              <a:t>Niveau usine </a:t>
            </a:r>
            <a:r>
              <a:rPr lang="fr-FR" smtClean="0"/>
              <a:t>: global gaz, élec, eau de ville, eau de forage, prix</a:t>
            </a:r>
          </a:p>
          <a:p>
            <a:pPr lvl="1" eaLnBrk="1" hangingPunct="1">
              <a:buSzPct val="90000"/>
            </a:pPr>
            <a:endParaRPr lang="fr-FR" smtClean="0"/>
          </a:p>
          <a:p>
            <a:pPr lvl="1" eaLnBrk="1" hangingPunct="1">
              <a:buSzPct val="90000"/>
            </a:pPr>
            <a:r>
              <a:rPr lang="fr-FR" b="1" smtClean="0"/>
              <a:t>Niveau utilités </a:t>
            </a:r>
            <a:r>
              <a:rPr lang="fr-FR" smtClean="0"/>
              <a:t>: chaufferie, froid, air comprimé</a:t>
            </a:r>
          </a:p>
          <a:p>
            <a:pPr lvl="1" eaLnBrk="1" hangingPunct="1">
              <a:buSzPct val="90000"/>
            </a:pPr>
            <a:endParaRPr lang="fr-FR" smtClean="0"/>
          </a:p>
          <a:p>
            <a:pPr lvl="1" eaLnBrk="1" hangingPunct="1">
              <a:buSzPct val="90000"/>
            </a:pPr>
            <a:r>
              <a:rPr lang="fr-FR" b="1" smtClean="0"/>
              <a:t>Niveau production </a:t>
            </a:r>
            <a:r>
              <a:rPr lang="fr-FR" smtClean="0"/>
              <a:t>: lignes de production, rétraction, chariots</a:t>
            </a:r>
          </a:p>
          <a:p>
            <a:pPr lvl="1" eaLnBrk="1" hangingPunct="1">
              <a:buSzPct val="90000"/>
            </a:pPr>
            <a:endParaRPr lang="fr-FR" smtClean="0"/>
          </a:p>
          <a:p>
            <a:pPr lvl="1" eaLnBrk="1" hangingPunct="1">
              <a:buSzPct val="90000"/>
            </a:pPr>
            <a:r>
              <a:rPr lang="fr-FR" b="1" smtClean="0"/>
              <a:t>Niveau bâtiment</a:t>
            </a:r>
          </a:p>
          <a:p>
            <a:pPr lvl="1" eaLnBrk="1" hangingPunct="1">
              <a:buSzPct val="90000"/>
            </a:pPr>
            <a:endParaRPr lang="fr-FR" b="1" smtClean="0"/>
          </a:p>
          <a:p>
            <a:pPr lvl="1" eaLnBrk="1" hangingPunct="1">
              <a:buSzPct val="90000"/>
            </a:pPr>
            <a:endParaRPr lang="fr-FR" smtClean="0"/>
          </a:p>
          <a:p>
            <a:pPr eaLnBrk="1" hangingPunct="1">
              <a:buSzPct val="90000"/>
              <a:buFont typeface="Arial" pitchFamily="34" charset="0"/>
              <a:buNone/>
            </a:pPr>
            <a:r>
              <a:rPr lang="fr-FR" i="1" smtClean="0">
                <a:solidFill>
                  <a:srgbClr val="00B050"/>
                </a:solidFill>
              </a:rPr>
              <a:t>Détail dans le document Excel</a:t>
            </a:r>
          </a:p>
          <a:p>
            <a:pPr lvl="1" eaLnBrk="1" hangingPunct="1">
              <a:buSzPct val="90000"/>
            </a:pPr>
            <a:endParaRPr lang="fr-FR" smtClean="0"/>
          </a:p>
          <a:p>
            <a:pPr eaLnBrk="1" hangingPunct="1"/>
            <a:endParaRPr lang="fr-FR" smtClean="0"/>
          </a:p>
        </p:txBody>
      </p:sp>
      <p:pic>
        <p:nvPicPr>
          <p:cNvPr id="7172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40413" y="125413"/>
            <a:ext cx="2505075" cy="824706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-41275"/>
            <a:ext cx="8280400" cy="1150938"/>
          </a:xfrm>
        </p:spPr>
        <p:txBody>
          <a:bodyPr/>
          <a:lstStyle/>
          <a:p>
            <a:pPr eaLnBrk="1" hangingPunct="1"/>
            <a:r>
              <a:rPr lang="fr-FR" b="1" smtClean="0"/>
              <a:t>Plan de comptage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9275" y="1212850"/>
            <a:ext cx="8086725" cy="4162425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fr-FR" b="1" i="1" smtClean="0"/>
              <a:t>Suivi </a:t>
            </a:r>
          </a:p>
          <a:p>
            <a:pPr lvl="1" eaLnBrk="1" hangingPunct="1">
              <a:buSzPct val="90000"/>
            </a:pPr>
            <a:endParaRPr lang="fr-FR" smtClean="0"/>
          </a:p>
          <a:p>
            <a:pPr lvl="1" eaLnBrk="1" hangingPunct="1">
              <a:buSzPct val="90000"/>
            </a:pPr>
            <a:endParaRPr lang="fr-FR" smtClean="0"/>
          </a:p>
          <a:p>
            <a:pPr eaLnBrk="1" hangingPunct="1"/>
            <a:endParaRPr lang="fr-FR" smtClean="0"/>
          </a:p>
        </p:txBody>
      </p:sp>
      <p:pic>
        <p:nvPicPr>
          <p:cNvPr id="819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163" y="2122488"/>
            <a:ext cx="8612187" cy="429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-41275"/>
            <a:ext cx="8280400" cy="1150938"/>
          </a:xfrm>
        </p:spPr>
        <p:txBody>
          <a:bodyPr/>
          <a:lstStyle/>
          <a:p>
            <a:pPr eaLnBrk="1" hangingPunct="1"/>
            <a:r>
              <a:rPr lang="fr-FR" b="1" smtClean="0"/>
              <a:t>Plan de comptage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9275" y="1212850"/>
            <a:ext cx="8086725" cy="4162425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fr-FR" b="1" i="1" smtClean="0"/>
              <a:t>Suivi </a:t>
            </a:r>
          </a:p>
          <a:p>
            <a:pPr lvl="1" eaLnBrk="1" hangingPunct="1">
              <a:buSzPct val="90000"/>
            </a:pPr>
            <a:endParaRPr lang="fr-FR" smtClean="0"/>
          </a:p>
          <a:p>
            <a:pPr lvl="1" eaLnBrk="1" hangingPunct="1">
              <a:buSzPct val="90000"/>
            </a:pPr>
            <a:endParaRPr lang="fr-FR" smtClean="0"/>
          </a:p>
          <a:p>
            <a:pPr eaLnBrk="1" hangingPunct="1"/>
            <a:endParaRPr lang="fr-FR" smtClean="0"/>
          </a:p>
        </p:txBody>
      </p:sp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3050" y="1881188"/>
            <a:ext cx="8678863" cy="295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-41275"/>
            <a:ext cx="8280400" cy="1150938"/>
          </a:xfrm>
        </p:spPr>
        <p:txBody>
          <a:bodyPr/>
          <a:lstStyle/>
          <a:p>
            <a:pPr eaLnBrk="1" hangingPunct="1"/>
            <a:r>
              <a:rPr lang="fr-FR" b="1" smtClean="0"/>
              <a:t>Plan de comptage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9275" y="1212850"/>
            <a:ext cx="8086725" cy="4162425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fr-FR" b="1" i="1" smtClean="0"/>
              <a:t>Suivi </a:t>
            </a:r>
          </a:p>
          <a:p>
            <a:pPr lvl="1" eaLnBrk="1" hangingPunct="1">
              <a:buSzPct val="90000"/>
            </a:pPr>
            <a:endParaRPr lang="fr-FR" smtClean="0"/>
          </a:p>
          <a:p>
            <a:pPr lvl="1" eaLnBrk="1" hangingPunct="1">
              <a:buSzPct val="90000"/>
            </a:pPr>
            <a:endParaRPr lang="fr-FR" smtClean="0"/>
          </a:p>
          <a:p>
            <a:pPr eaLnBrk="1" hangingPunct="1"/>
            <a:endParaRPr lang="fr-FR" smtClean="0"/>
          </a:p>
        </p:txBody>
      </p:sp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3688" y="1881188"/>
            <a:ext cx="8605837" cy="35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-41275"/>
            <a:ext cx="8280400" cy="1150938"/>
          </a:xfrm>
        </p:spPr>
        <p:txBody>
          <a:bodyPr/>
          <a:lstStyle/>
          <a:p>
            <a:pPr eaLnBrk="1" hangingPunct="1"/>
            <a:r>
              <a:rPr lang="fr-FR" b="1" smtClean="0"/>
              <a:t>Plan de comptage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9275" y="1212850"/>
            <a:ext cx="8086725" cy="4162425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fr-FR" b="1" i="1" smtClean="0"/>
              <a:t>Suivi </a:t>
            </a:r>
          </a:p>
          <a:p>
            <a:pPr lvl="1" eaLnBrk="1" hangingPunct="1">
              <a:buSzPct val="90000"/>
            </a:pPr>
            <a:endParaRPr lang="fr-FR" smtClean="0"/>
          </a:p>
          <a:p>
            <a:pPr lvl="1" eaLnBrk="1" hangingPunct="1">
              <a:buSzPct val="90000"/>
            </a:pPr>
            <a:endParaRPr lang="fr-FR" smtClean="0"/>
          </a:p>
          <a:p>
            <a:pPr eaLnBrk="1" hangingPunct="1"/>
            <a:endParaRPr lang="fr-FR" smtClean="0"/>
          </a:p>
        </p:txBody>
      </p:sp>
      <p:pic>
        <p:nvPicPr>
          <p:cNvPr id="1126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525" y="1030288"/>
            <a:ext cx="8612188" cy="245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5" y="3514725"/>
            <a:ext cx="8543925" cy="307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-41275"/>
            <a:ext cx="8280400" cy="1150938"/>
          </a:xfrm>
        </p:spPr>
        <p:txBody>
          <a:bodyPr/>
          <a:lstStyle/>
          <a:p>
            <a:pPr eaLnBrk="1" hangingPunct="1"/>
            <a:r>
              <a:rPr lang="fr-FR" b="1" smtClean="0"/>
              <a:t>Plan de comptage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57275" y="1201738"/>
            <a:ext cx="8086725" cy="4162425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fr-FR" b="1" i="1" smtClean="0"/>
              <a:t>Suivi </a:t>
            </a:r>
          </a:p>
          <a:p>
            <a:pPr lvl="1" eaLnBrk="1" hangingPunct="1">
              <a:buSzPct val="90000"/>
            </a:pPr>
            <a:endParaRPr lang="fr-FR" smtClean="0"/>
          </a:p>
          <a:p>
            <a:pPr lvl="1" eaLnBrk="1" hangingPunct="1">
              <a:buSzPct val="90000"/>
            </a:pPr>
            <a:endParaRPr lang="fr-FR" smtClean="0"/>
          </a:p>
          <a:p>
            <a:pPr eaLnBrk="1" hangingPunct="1"/>
            <a:endParaRPr lang="fr-FR" smtClean="0"/>
          </a:p>
        </p:txBody>
      </p:sp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8913" y="1724025"/>
            <a:ext cx="8639175" cy="314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fr-FR" sz="4400" b="1" smtClean="0"/>
              <a:t/>
            </a:r>
            <a:br>
              <a:rPr lang="fr-FR" sz="4400" b="1" smtClean="0"/>
            </a:br>
            <a:endParaRPr lang="en-US" sz="3600" b="1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11250" y="1974850"/>
            <a:ext cx="6392863" cy="203835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fr-FR" sz="3200" b="1" smtClean="0"/>
              <a:t>Etude énergétique</a:t>
            </a:r>
          </a:p>
          <a:p>
            <a:pPr algn="ctr" eaLnBrk="1" hangingPunct="1">
              <a:lnSpc>
                <a:spcPct val="90000"/>
              </a:lnSpc>
              <a:buFont typeface="Arial" pitchFamily="34" charset="0"/>
              <a:buNone/>
            </a:pPr>
            <a:endParaRPr lang="fr-FR" sz="3200" b="1" smtClean="0"/>
          </a:p>
          <a:p>
            <a:pPr algn="ctr"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fr-FR" sz="3200" b="1" smtClean="0"/>
              <a:t>Système de monitoring énergétique</a:t>
            </a:r>
            <a:endParaRPr lang="fr-FR" sz="2800" b="1" smtClean="0"/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endParaRPr lang="fr-FR" b="1" smtClean="0"/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endParaRPr lang="fr-FR" smtClean="0"/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endParaRPr lang="fr-FR" smtClean="0"/>
          </a:p>
        </p:txBody>
      </p:sp>
      <p:pic>
        <p:nvPicPr>
          <p:cNvPr id="13316" name="Picture 8" descr="Logo SE A4 Blan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5563" y="5911850"/>
            <a:ext cx="2576512" cy="94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1308100" y="1398494"/>
          <a:ext cx="7342463" cy="5231653"/>
        </p:xfrm>
        <a:graphic>
          <a:graphicData uri="http://schemas.openxmlformats.org/presentationml/2006/ole">
            <p:oleObj spid="_x0000_s1026" r:id="rId3" imgW="10480726" imgH="7476624" progId="">
              <p:embed/>
            </p:oleObj>
          </a:graphicData>
        </a:graphic>
      </p:graphicFrame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027" name="Object 6"/>
          <p:cNvGraphicFramePr>
            <a:graphicFrameLocks noChangeAspect="1"/>
          </p:cNvGraphicFramePr>
          <p:nvPr/>
        </p:nvGraphicFramePr>
        <p:xfrm>
          <a:off x="2272553" y="-1"/>
          <a:ext cx="2752725" cy="1492625"/>
        </p:xfrm>
        <a:graphic>
          <a:graphicData uri="http://schemas.openxmlformats.org/presentationml/2006/ole">
            <p:oleObj spid="_x0000_s1027" r:id="rId4" imgW="10216860" imgH="4920264" progId="">
              <p:embed/>
            </p:oleObj>
          </a:graphicData>
        </a:graphic>
      </p:graphicFrame>
      <p:cxnSp>
        <p:nvCxnSpPr>
          <p:cNvPr id="9" name="Connecteur droit 8"/>
          <p:cNvCxnSpPr>
            <a:endCxn id="30" idx="2"/>
          </p:cNvCxnSpPr>
          <p:nvPr/>
        </p:nvCxnSpPr>
        <p:spPr bwMode="auto">
          <a:xfrm rot="5400000" flipH="1" flipV="1">
            <a:off x="124768" y="2639368"/>
            <a:ext cx="1579264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FFC000"/>
            </a:solidFill>
            <a:prstDash val="dash"/>
            <a:round/>
            <a:headEnd type="none" w="sm" len="sm"/>
            <a:tailEnd type="none" w="sm" len="sm"/>
          </a:ln>
          <a:effectLst/>
        </p:spPr>
      </p:cxnSp>
      <p:cxnSp>
        <p:nvCxnSpPr>
          <p:cNvPr id="10" name="Connecteur droit 9"/>
          <p:cNvCxnSpPr/>
          <p:nvPr/>
        </p:nvCxnSpPr>
        <p:spPr bwMode="auto">
          <a:xfrm rot="10800000" flipV="1">
            <a:off x="2151531" y="242043"/>
            <a:ext cx="551329" cy="3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FFC000"/>
            </a:solidFill>
            <a:prstDash val="dash"/>
            <a:round/>
            <a:headEnd type="none" w="sm" len="sm"/>
            <a:tailEnd type="none" w="sm" len="sm"/>
          </a:ln>
          <a:effectLst/>
        </p:spPr>
      </p:cxnSp>
      <p:cxnSp>
        <p:nvCxnSpPr>
          <p:cNvPr id="13" name="Connecteur droit 12"/>
          <p:cNvCxnSpPr/>
          <p:nvPr/>
        </p:nvCxnSpPr>
        <p:spPr bwMode="auto">
          <a:xfrm rot="10800000" flipV="1">
            <a:off x="2156014" y="2393575"/>
            <a:ext cx="479610" cy="4481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FFC000"/>
            </a:solidFill>
            <a:prstDash val="dash"/>
            <a:round/>
            <a:headEnd type="none" w="sm" len="sm"/>
            <a:tailEnd type="none" w="sm" len="sm"/>
          </a:ln>
          <a:effectLst/>
        </p:spPr>
      </p:cxnSp>
      <p:cxnSp>
        <p:nvCxnSpPr>
          <p:cNvPr id="20" name="Connecteur droit 19"/>
          <p:cNvCxnSpPr/>
          <p:nvPr/>
        </p:nvCxnSpPr>
        <p:spPr bwMode="auto">
          <a:xfrm rot="10800000">
            <a:off x="927464" y="3429000"/>
            <a:ext cx="1658861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FFC000"/>
            </a:solidFill>
            <a:prstDash val="dash"/>
            <a:round/>
            <a:headEnd type="none" w="sm" len="sm"/>
            <a:tailEnd type="none" w="sm" len="sm"/>
          </a:ln>
          <a:effectLst/>
        </p:spPr>
      </p:cxnSp>
      <p:graphicFrame>
        <p:nvGraphicFramePr>
          <p:cNvPr id="2" name="Object 4"/>
          <p:cNvGraphicFramePr>
            <a:graphicFrameLocks noChangeAspect="1"/>
          </p:cNvGraphicFramePr>
          <p:nvPr/>
        </p:nvGraphicFramePr>
        <p:xfrm>
          <a:off x="727802" y="2285614"/>
          <a:ext cx="385763" cy="601663"/>
        </p:xfrm>
        <a:graphic>
          <a:graphicData uri="http://schemas.openxmlformats.org/presentationml/2006/ole">
            <p:oleObj spid="_x0000_s1028" r:id="rId5" imgW="385920" imgH="601560" progId="">
              <p:embed/>
            </p:oleObj>
          </a:graphicData>
        </a:graphic>
      </p:graphicFrame>
      <p:cxnSp>
        <p:nvCxnSpPr>
          <p:cNvPr id="24" name="Connecteur droit 23"/>
          <p:cNvCxnSpPr/>
          <p:nvPr/>
        </p:nvCxnSpPr>
        <p:spPr bwMode="auto">
          <a:xfrm rot="16200000" flipV="1">
            <a:off x="1071796" y="1300011"/>
            <a:ext cx="2151529" cy="26894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FFC000"/>
            </a:solidFill>
            <a:prstDash val="dash"/>
            <a:round/>
            <a:headEnd type="none" w="sm" len="sm"/>
            <a:tailEnd type="none" w="sm" len="sm"/>
          </a:ln>
          <a:effectLst/>
        </p:spPr>
      </p:cxnSp>
      <p:pic>
        <p:nvPicPr>
          <p:cNvPr id="30" name="Picture 12" descr="nuage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0" y="886569"/>
            <a:ext cx="1828799" cy="963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Picture 4" descr="Energy Operation Icon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6205" y="1042851"/>
            <a:ext cx="642258" cy="642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ZoneTexte 38"/>
          <p:cNvSpPr txBox="1"/>
          <p:nvPr/>
        </p:nvSpPr>
        <p:spPr>
          <a:xfrm>
            <a:off x="418011" y="561702"/>
            <a:ext cx="12426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 err="1" smtClean="0"/>
              <a:t>Energy</a:t>
            </a:r>
            <a:r>
              <a:rPr lang="fr-FR" sz="1050" dirty="0" smtClean="0"/>
              <a:t> </a:t>
            </a:r>
            <a:r>
              <a:rPr lang="fr-FR" sz="1050" dirty="0" err="1" smtClean="0"/>
              <a:t>Operation</a:t>
            </a:r>
            <a:endParaRPr lang="en-US" sz="1050" dirty="0"/>
          </a:p>
        </p:txBody>
      </p:sp>
      <p:graphicFrame>
        <p:nvGraphicFramePr>
          <p:cNvPr id="3" name="Object 5"/>
          <p:cNvGraphicFramePr>
            <a:graphicFrameLocks noChangeAspect="1"/>
          </p:cNvGraphicFramePr>
          <p:nvPr/>
        </p:nvGraphicFramePr>
        <p:xfrm>
          <a:off x="1371101" y="3801290"/>
          <a:ext cx="392814" cy="652054"/>
        </p:xfrm>
        <a:graphic>
          <a:graphicData uri="http://schemas.openxmlformats.org/presentationml/2006/ole">
            <p:oleObj spid="_x0000_s1029" r:id="rId8" imgW="710280" imgH="1177560" progId="">
              <p:embed/>
            </p:oleObj>
          </a:graphicData>
        </a:graphic>
      </p:graphicFrame>
      <p:cxnSp>
        <p:nvCxnSpPr>
          <p:cNvPr id="46" name="Connecteur droit 45"/>
          <p:cNvCxnSpPr/>
          <p:nvPr/>
        </p:nvCxnSpPr>
        <p:spPr bwMode="auto">
          <a:xfrm rot="5400000" flipH="1" flipV="1">
            <a:off x="1359627" y="3623854"/>
            <a:ext cx="398416" cy="8711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FFC000"/>
            </a:solidFill>
            <a:prstDash val="dash"/>
            <a:round/>
            <a:headEnd type="none" w="sm" len="sm"/>
            <a:tailEnd type="none" w="sm" len="sm"/>
          </a:ln>
          <a:effectLst/>
        </p:spPr>
      </p:cxnSp>
      <p:sp>
        <p:nvSpPr>
          <p:cNvPr id="48" name="ZoneTexte 47"/>
          <p:cNvSpPr txBox="1"/>
          <p:nvPr/>
        </p:nvSpPr>
        <p:spPr>
          <a:xfrm>
            <a:off x="627017" y="3853543"/>
            <a:ext cx="72648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 smtClean="0"/>
              <a:t>Données</a:t>
            </a:r>
          </a:p>
          <a:p>
            <a:r>
              <a:rPr lang="fr-FR" sz="1050" dirty="0" smtClean="0"/>
              <a:t> </a:t>
            </a:r>
            <a:r>
              <a:rPr lang="fr-FR" sz="1050" dirty="0" err="1" smtClean="0"/>
              <a:t>Process</a:t>
            </a:r>
            <a:endParaRPr lang="fr-FR" sz="1050" dirty="0" smtClean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16583" y="182881"/>
            <a:ext cx="1662188" cy="1058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-41275"/>
            <a:ext cx="8280400" cy="1150938"/>
          </a:xfrm>
        </p:spPr>
        <p:txBody>
          <a:bodyPr/>
          <a:lstStyle/>
          <a:p>
            <a:pPr eaLnBrk="1" hangingPunct="1"/>
            <a:r>
              <a:rPr lang="fr-FR" b="1" smtClean="0"/>
              <a:t>Investissement </a:t>
            </a:r>
            <a:endParaRPr lang="fr-FR" sz="2000" b="1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1475" y="3429000"/>
            <a:ext cx="8086725" cy="4162425"/>
          </a:xfrm>
        </p:spPr>
        <p:txBody>
          <a:bodyPr/>
          <a:lstStyle/>
          <a:p>
            <a:pPr eaLnBrk="1" hangingPunct="1"/>
            <a:r>
              <a:rPr lang="fr-FR" sz="1600" smtClean="0"/>
              <a:t>Prestation</a:t>
            </a:r>
          </a:p>
          <a:p>
            <a:pPr lvl="1" eaLnBrk="1" hangingPunct="1">
              <a:buSzPct val="90000"/>
            </a:pPr>
            <a:r>
              <a:rPr lang="fr-FR" sz="1600" smtClean="0"/>
              <a:t>Fourniture des compteurs, </a:t>
            </a:r>
          </a:p>
          <a:p>
            <a:pPr lvl="1" eaLnBrk="1" hangingPunct="1">
              <a:buSzPct val="90000"/>
            </a:pPr>
            <a:r>
              <a:rPr lang="fr-FR" sz="1600" smtClean="0"/>
              <a:t>Paramétrage, mise en service des concentrateurs et de la communication</a:t>
            </a:r>
          </a:p>
          <a:p>
            <a:pPr lvl="1" eaLnBrk="1" hangingPunct="1">
              <a:buSzPct val="90000"/>
            </a:pPr>
            <a:r>
              <a:rPr lang="fr-FR" sz="1600" smtClean="0"/>
              <a:t>Fourniture et installation d’une licence logicielle</a:t>
            </a:r>
          </a:p>
          <a:p>
            <a:pPr lvl="1" eaLnBrk="1" hangingPunct="1">
              <a:buSzPct val="90000"/>
            </a:pPr>
            <a:r>
              <a:rPr lang="fr-FR" sz="1600" smtClean="0"/>
              <a:t>Configuration de l’application </a:t>
            </a:r>
          </a:p>
          <a:p>
            <a:pPr lvl="1" eaLnBrk="1" hangingPunct="1">
              <a:buSzPct val="90000"/>
            </a:pPr>
            <a:r>
              <a:rPr lang="fr-FR" sz="1600" smtClean="0"/>
              <a:t>Développement des pages écrans spécifiques</a:t>
            </a:r>
          </a:p>
          <a:p>
            <a:pPr lvl="1" eaLnBrk="1" hangingPunct="1">
              <a:buSzPct val="90000"/>
            </a:pPr>
            <a:r>
              <a:rPr lang="fr-FR" sz="1600" smtClean="0"/>
              <a:t>Création des indicateurs de performance énergétiques</a:t>
            </a:r>
          </a:p>
          <a:p>
            <a:pPr lvl="1" eaLnBrk="1" hangingPunct="1">
              <a:buSzPct val="90000"/>
            </a:pPr>
            <a:r>
              <a:rPr lang="fr-FR" sz="1600" smtClean="0"/>
              <a:t>Paramétrages des tableaux, courbes, alarmes, rapports</a:t>
            </a:r>
          </a:p>
          <a:p>
            <a:pPr lvl="1" eaLnBrk="1" hangingPunct="1">
              <a:buSzPct val="90000"/>
            </a:pPr>
            <a:r>
              <a:rPr lang="fr-FR" sz="1600" smtClean="0"/>
              <a:t>Assistance prise en main</a:t>
            </a:r>
          </a:p>
          <a:p>
            <a:pPr lvl="1" eaLnBrk="1" hangingPunct="1">
              <a:buSzPct val="90000"/>
              <a:buFont typeface="Arial" pitchFamily="34" charset="0"/>
              <a:buNone/>
            </a:pPr>
            <a:r>
              <a:rPr lang="fr-FR" sz="1600" smtClean="0"/>
              <a:t>A votre charge  : pose et câblage des compteurs et des réseaux de communication</a:t>
            </a:r>
          </a:p>
          <a:p>
            <a:pPr lvl="1" eaLnBrk="1" hangingPunct="1">
              <a:buSzPct val="90000"/>
              <a:buFont typeface="Arial" pitchFamily="34" charset="0"/>
              <a:buNone/>
            </a:pPr>
            <a:endParaRPr lang="fr-FR" sz="1600" smtClean="0"/>
          </a:p>
          <a:p>
            <a:pPr eaLnBrk="1" hangingPunct="1">
              <a:buSzPct val="90000"/>
            </a:pPr>
            <a:endParaRPr lang="fr-FR" sz="1600" smtClean="0"/>
          </a:p>
          <a:p>
            <a:pPr eaLnBrk="1" hangingPunct="1">
              <a:buSzPct val="90000"/>
            </a:pPr>
            <a:endParaRPr lang="fr-FR" sz="1600" smtClean="0"/>
          </a:p>
          <a:p>
            <a:pPr lvl="1" eaLnBrk="1" hangingPunct="1"/>
            <a:endParaRPr lang="fr-FR" sz="1600" smtClean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374650" y="979488"/>
          <a:ext cx="8220892" cy="2286000"/>
        </p:xfrm>
        <a:graphic>
          <a:graphicData uri="http://schemas.openxmlformats.org/drawingml/2006/table">
            <a:tbl>
              <a:tblPr/>
              <a:tblGrid>
                <a:gridCol w="6183086"/>
                <a:gridCol w="2037806"/>
              </a:tblGrid>
              <a:tr h="254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b="1">
                          <a:latin typeface="CG Times (WN)"/>
                          <a:ea typeface="Times New Roman"/>
                          <a:cs typeface="Times New Roman"/>
                        </a:rPr>
                        <a:t>Poste</a:t>
                      </a:r>
                      <a:endParaRPr lang="en-US" sz="1000">
                        <a:latin typeface="CG Times (WN)"/>
                        <a:ea typeface="Times New Roman"/>
                        <a:cs typeface="Times New Roman"/>
                      </a:endParaRP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>
                          <a:latin typeface="CG Times (WN)"/>
                          <a:ea typeface="Times New Roman"/>
                          <a:cs typeface="Times New Roman"/>
                        </a:rPr>
                        <a:t>Budget (€ HT)</a:t>
                      </a:r>
                      <a:endParaRPr lang="en-US" sz="1000">
                        <a:latin typeface="CG Times (WN)"/>
                        <a:ea typeface="Times New Roman"/>
                        <a:cs typeface="Times New Roman"/>
                      </a:endParaRP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>
                          <a:latin typeface="CG Times (WN)"/>
                          <a:ea typeface="Times New Roman"/>
                          <a:cs typeface="Times New Roman"/>
                        </a:rPr>
                        <a:t>Données fournisseurs</a:t>
                      </a:r>
                      <a:endParaRPr lang="en-US" sz="1000">
                        <a:latin typeface="CG Times (WN)"/>
                        <a:ea typeface="Times New Roman"/>
                        <a:cs typeface="Times New Roman"/>
                      </a:endParaRP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CG Times (WN)"/>
                          <a:ea typeface="Times New Roman"/>
                          <a:cs typeface="Times New Roman"/>
                        </a:rPr>
                        <a:t>3330,00</a:t>
                      </a:r>
                      <a:endParaRPr lang="en-US" sz="1000">
                        <a:latin typeface="CG Times (WN)"/>
                        <a:ea typeface="Times New Roman"/>
                        <a:cs typeface="Times New Roman"/>
                      </a:endParaRP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>
                          <a:latin typeface="CG Times (WN)"/>
                          <a:ea typeface="Times New Roman"/>
                          <a:cs typeface="Times New Roman"/>
                        </a:rPr>
                        <a:t>Données gaz</a:t>
                      </a:r>
                      <a:endParaRPr lang="en-US" sz="1000">
                        <a:latin typeface="CG Times (WN)"/>
                        <a:ea typeface="Times New Roman"/>
                        <a:cs typeface="Times New Roman"/>
                      </a:endParaRP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CG Times (WN)"/>
                          <a:ea typeface="Times New Roman"/>
                          <a:cs typeface="Times New Roman"/>
                        </a:rPr>
                        <a:t>1400,00</a:t>
                      </a:r>
                      <a:endParaRPr lang="en-US" sz="1000">
                        <a:latin typeface="CG Times (WN)"/>
                        <a:ea typeface="Times New Roman"/>
                        <a:cs typeface="Times New Roman"/>
                      </a:endParaRP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>
                          <a:latin typeface="CG Times (WN)"/>
                          <a:ea typeface="Times New Roman"/>
                          <a:cs typeface="Times New Roman"/>
                        </a:rPr>
                        <a:t>Données électriques</a:t>
                      </a:r>
                      <a:endParaRPr lang="en-US" sz="1000">
                        <a:latin typeface="CG Times (WN)"/>
                        <a:ea typeface="Times New Roman"/>
                        <a:cs typeface="Times New Roman"/>
                      </a:endParaRP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CG Times (WN)"/>
                          <a:ea typeface="Times New Roman"/>
                          <a:cs typeface="Times New Roman"/>
                        </a:rPr>
                        <a:t>12420,00</a:t>
                      </a:r>
                      <a:endParaRPr lang="en-US" sz="1000">
                        <a:latin typeface="CG Times (WN)"/>
                        <a:ea typeface="Times New Roman"/>
                        <a:cs typeface="Times New Roman"/>
                      </a:endParaRP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>
                          <a:latin typeface="CG Times (WN)"/>
                          <a:ea typeface="Times New Roman"/>
                          <a:cs typeface="Times New Roman"/>
                        </a:rPr>
                        <a:t>Données air comprimé</a:t>
                      </a:r>
                      <a:endParaRPr lang="en-US" sz="1000">
                        <a:latin typeface="CG Times (WN)"/>
                        <a:ea typeface="Times New Roman"/>
                        <a:cs typeface="Times New Roman"/>
                      </a:endParaRP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CG Times (WN)"/>
                          <a:ea typeface="Times New Roman"/>
                          <a:cs typeface="Times New Roman"/>
                        </a:rPr>
                        <a:t>6060,00</a:t>
                      </a:r>
                      <a:endParaRPr lang="en-US" sz="1000">
                        <a:latin typeface="CG Times (WN)"/>
                        <a:ea typeface="Times New Roman"/>
                        <a:cs typeface="Times New Roman"/>
                      </a:endParaRP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>
                          <a:latin typeface="CG Times (WN)"/>
                          <a:ea typeface="Times New Roman"/>
                          <a:cs typeface="Times New Roman"/>
                        </a:rPr>
                        <a:t>Données froid</a:t>
                      </a:r>
                      <a:endParaRPr lang="en-US" sz="1000">
                        <a:latin typeface="CG Times (WN)"/>
                        <a:ea typeface="Times New Roman"/>
                        <a:cs typeface="Times New Roman"/>
                      </a:endParaRP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CG Times (WN)"/>
                          <a:ea typeface="Times New Roman"/>
                          <a:cs typeface="Times New Roman"/>
                        </a:rPr>
                        <a:t>----</a:t>
                      </a:r>
                      <a:endParaRPr lang="en-US" sz="1000">
                        <a:latin typeface="CG Times (WN)"/>
                        <a:ea typeface="Times New Roman"/>
                        <a:cs typeface="Times New Roman"/>
                      </a:endParaRP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>
                          <a:latin typeface="CG Times (WN)"/>
                          <a:ea typeface="Times New Roman"/>
                          <a:cs typeface="Times New Roman"/>
                        </a:rPr>
                        <a:t>Données eau</a:t>
                      </a:r>
                      <a:endParaRPr lang="en-US" sz="1000">
                        <a:latin typeface="CG Times (WN)"/>
                        <a:ea typeface="Times New Roman"/>
                        <a:cs typeface="Times New Roman"/>
                      </a:endParaRP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CG Times (WN)"/>
                          <a:ea typeface="Times New Roman"/>
                          <a:cs typeface="Times New Roman"/>
                        </a:rPr>
                        <a:t>3880,00</a:t>
                      </a:r>
                      <a:endParaRPr lang="en-US" sz="1000">
                        <a:latin typeface="CG Times (WN)"/>
                        <a:ea typeface="Times New Roman"/>
                        <a:cs typeface="Times New Roman"/>
                      </a:endParaRP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>
                          <a:latin typeface="CG Times (WN)"/>
                          <a:ea typeface="Times New Roman"/>
                          <a:cs typeface="Times New Roman"/>
                        </a:rPr>
                        <a:t>Système de traitement des données</a:t>
                      </a:r>
                      <a:endParaRPr lang="en-US" sz="1000">
                        <a:latin typeface="CG Times (WN)"/>
                        <a:ea typeface="Times New Roman"/>
                        <a:cs typeface="Times New Roman"/>
                      </a:endParaRP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000">
                          <a:latin typeface="CG Times (WN)"/>
                          <a:ea typeface="Times New Roman"/>
                          <a:cs typeface="Times New Roman"/>
                        </a:rPr>
                        <a:t>48400,00</a:t>
                      </a:r>
                      <a:endParaRPr lang="en-US" sz="1000">
                        <a:latin typeface="CG Times (WN)"/>
                        <a:ea typeface="Times New Roman"/>
                        <a:cs typeface="Times New Roman"/>
                      </a:endParaRP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b="1">
                          <a:latin typeface="CG Times (WN)"/>
                          <a:ea typeface="Times New Roman"/>
                          <a:cs typeface="Times New Roman"/>
                        </a:rPr>
                        <a:t>Total</a:t>
                      </a:r>
                      <a:endParaRPr lang="en-US" sz="1000">
                        <a:latin typeface="CG Times (WN)"/>
                        <a:ea typeface="Times New Roman"/>
                        <a:cs typeface="Times New Roman"/>
                      </a:endParaRP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latin typeface="CG Times (WN)"/>
                          <a:ea typeface="Times New Roman"/>
                          <a:cs typeface="Times New Roman"/>
                        </a:rPr>
                        <a:t>75490,00</a:t>
                      </a:r>
                      <a:endParaRPr lang="en-US" sz="1000" dirty="0">
                        <a:latin typeface="CG Times (WN)"/>
                        <a:ea typeface="Times New Roman"/>
                        <a:cs typeface="Times New Roman"/>
                      </a:endParaRP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-41275"/>
            <a:ext cx="8280400" cy="1150938"/>
          </a:xfrm>
        </p:spPr>
        <p:txBody>
          <a:bodyPr/>
          <a:lstStyle/>
          <a:p>
            <a:pPr eaLnBrk="1" hangingPunct="1"/>
            <a:r>
              <a:rPr lang="fr-FR" b="1" smtClean="0"/>
              <a:t>Intérêts et ROI </a:t>
            </a:r>
            <a:endParaRPr lang="fr-FR" sz="2000" b="1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1475" y="1006475"/>
            <a:ext cx="8086725" cy="5851525"/>
          </a:xfrm>
        </p:spPr>
        <p:txBody>
          <a:bodyPr/>
          <a:lstStyle/>
          <a:p>
            <a:r>
              <a:rPr lang="fr-FR" dirty="0" smtClean="0"/>
              <a:t>Analyse régulière des consommations d’énergie </a:t>
            </a:r>
            <a:endParaRPr lang="en-US" dirty="0" smtClean="0"/>
          </a:p>
          <a:p>
            <a:pPr lvl="2"/>
            <a:r>
              <a:rPr lang="fr-FR" dirty="0" smtClean="0"/>
              <a:t>Procéder aux différentes analyses approfondies,</a:t>
            </a:r>
            <a:endParaRPr lang="en-US" dirty="0" smtClean="0"/>
          </a:p>
          <a:p>
            <a:pPr lvl="2"/>
            <a:r>
              <a:rPr lang="fr-FR" dirty="0" smtClean="0"/>
              <a:t>Signaler des consommations anormalement élevées</a:t>
            </a:r>
            <a:endParaRPr lang="en-US" dirty="0" smtClean="0"/>
          </a:p>
          <a:p>
            <a:pPr lvl="2"/>
            <a:r>
              <a:rPr lang="fr-FR" dirty="0" smtClean="0"/>
              <a:t>Générer et diffuser automatiquement des rapports de consommation</a:t>
            </a:r>
            <a:endParaRPr lang="en-US" dirty="0" smtClean="0"/>
          </a:p>
          <a:p>
            <a:pPr lvl="2"/>
            <a:r>
              <a:rPr lang="fr-FR" dirty="0" err="1" smtClean="0"/>
              <a:t>Historiser</a:t>
            </a:r>
            <a:r>
              <a:rPr lang="fr-FR" dirty="0" smtClean="0"/>
              <a:t> et archiver des données</a:t>
            </a:r>
          </a:p>
          <a:p>
            <a:pPr lvl="2"/>
            <a:endParaRPr lang="en-US" dirty="0" smtClean="0"/>
          </a:p>
          <a:p>
            <a:r>
              <a:rPr lang="fr-FR" dirty="0" smtClean="0"/>
              <a:t>Amélioration continue de la performance énergétique : norme ISO50001 </a:t>
            </a:r>
          </a:p>
          <a:p>
            <a:endParaRPr lang="en-US" dirty="0" smtClean="0"/>
          </a:p>
          <a:p>
            <a:r>
              <a:rPr lang="fr-FR" dirty="0" smtClean="0"/>
              <a:t>Maintenance préventive : </a:t>
            </a:r>
            <a:r>
              <a:rPr lang="fr-FR" dirty="0" smtClean="0">
                <a:solidFill>
                  <a:srgbClr val="626469"/>
                </a:solidFill>
              </a:rPr>
              <a:t>les dérives de consommation peuvent être la conséquence d’un dysfonctionnement technique.</a:t>
            </a:r>
            <a:endParaRPr lang="en-US" dirty="0" smtClean="0">
              <a:solidFill>
                <a:srgbClr val="626469"/>
              </a:solidFill>
            </a:endParaRPr>
          </a:p>
          <a:p>
            <a:pPr lvl="1" eaLnBrk="1" hangingPunct="1">
              <a:buSzPct val="90000"/>
              <a:buFont typeface="Arial" pitchFamily="34" charset="0"/>
              <a:buNone/>
            </a:pPr>
            <a:endParaRPr lang="fr-FR" sz="1600" dirty="0" smtClean="0"/>
          </a:p>
          <a:p>
            <a:pPr algn="ctr" eaLnBrk="1" hangingPunct="1">
              <a:buSzPct val="90000"/>
              <a:buFont typeface="Arial" pitchFamily="34" charset="0"/>
              <a:buNone/>
            </a:pPr>
            <a:r>
              <a:rPr lang="fr-FR" sz="1600" b="1" dirty="0" smtClean="0"/>
              <a:t>2,2 &lt; ROI* &lt; 6,6 ans </a:t>
            </a:r>
          </a:p>
          <a:p>
            <a:pPr eaLnBrk="1" hangingPunct="1">
              <a:buSzPct val="90000"/>
              <a:buFont typeface="Arial" pitchFamily="34" charset="0"/>
              <a:buNone/>
            </a:pPr>
            <a:endParaRPr lang="fr-FR" sz="1600" b="1" dirty="0" smtClean="0"/>
          </a:p>
          <a:p>
            <a:pPr eaLnBrk="1" hangingPunct="1">
              <a:buSzPct val="90000"/>
              <a:buFont typeface="Arial" pitchFamily="34" charset="0"/>
              <a:buNone/>
            </a:pPr>
            <a:r>
              <a:rPr lang="fr-FR" sz="1200" dirty="0" smtClean="0">
                <a:solidFill>
                  <a:srgbClr val="626469"/>
                </a:solidFill>
              </a:rPr>
              <a:t>* Sur la base des éléments suivants :</a:t>
            </a:r>
          </a:p>
          <a:p>
            <a:pPr eaLnBrk="1" hangingPunct="1">
              <a:buSzPct val="90000"/>
              <a:buFont typeface="Arial" pitchFamily="34" charset="0"/>
              <a:buChar char="•"/>
            </a:pPr>
            <a:r>
              <a:rPr lang="fr-FR" sz="1200" dirty="0" smtClean="0">
                <a:solidFill>
                  <a:srgbClr val="626469"/>
                </a:solidFill>
              </a:rPr>
              <a:t>Montant globale de la facture énergétique : 1,5 M€</a:t>
            </a:r>
          </a:p>
          <a:p>
            <a:pPr eaLnBrk="1" hangingPunct="1">
              <a:buSzPct val="90000"/>
              <a:buFont typeface="Arial" pitchFamily="34" charset="0"/>
              <a:buChar char="•"/>
            </a:pPr>
            <a:r>
              <a:rPr lang="fr-FR" sz="1200" dirty="0" smtClean="0">
                <a:solidFill>
                  <a:srgbClr val="626469"/>
                </a:solidFill>
              </a:rPr>
              <a:t>Montant globale de l’investissement du système de monitoring : 100 k€ (dont  25 k€ d’installation et de raccordement des compteurs)</a:t>
            </a:r>
          </a:p>
          <a:p>
            <a:pPr eaLnBrk="1" hangingPunct="1">
              <a:buSzPct val="90000"/>
              <a:buFont typeface="Arial" pitchFamily="34" charset="0"/>
              <a:buChar char="•"/>
            </a:pPr>
            <a:r>
              <a:rPr lang="fr-FR" sz="1200" dirty="0" smtClean="0">
                <a:solidFill>
                  <a:srgbClr val="626469"/>
                </a:solidFill>
              </a:rPr>
              <a:t>Economies d’énergies communément admises par un système de monitoring : 1 à 3% de la facture énergétique</a:t>
            </a:r>
          </a:p>
          <a:p>
            <a:pPr lvl="1" eaLnBrk="1" hangingPunct="1"/>
            <a:endParaRPr lang="fr-FR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r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fr-FR" sz="3200" smtClean="0"/>
              <a:t>Projets de Performance Energétique </a:t>
            </a:r>
            <a:br>
              <a:rPr lang="fr-FR" sz="3200" smtClean="0"/>
            </a:br>
            <a:r>
              <a:rPr lang="fr-FR" sz="2000" smtClean="0">
                <a:solidFill>
                  <a:srgbClr val="7F7F7F"/>
                </a:solidFill>
              </a:rPr>
              <a:t>Economie attendues</a:t>
            </a:r>
          </a:p>
        </p:txBody>
      </p:sp>
      <p:cxnSp>
        <p:nvCxnSpPr>
          <p:cNvPr id="4" name="Connecteur droit 3"/>
          <p:cNvCxnSpPr/>
          <p:nvPr/>
        </p:nvCxnSpPr>
        <p:spPr bwMode="auto">
          <a:xfrm>
            <a:off x="392113" y="5419725"/>
            <a:ext cx="8010525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Rectangle à coins arrondis 5"/>
          <p:cNvSpPr/>
          <p:nvPr/>
        </p:nvSpPr>
        <p:spPr bwMode="auto">
          <a:xfrm>
            <a:off x="715963" y="4986338"/>
            <a:ext cx="1036637" cy="382587"/>
          </a:xfrm>
          <a:prstGeom prst="roundRect">
            <a:avLst>
              <a:gd name="adj" fmla="val 11348"/>
            </a:avLst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rgbClr val="FFFFFF"/>
                </a:solidFill>
                <a:latin typeface="Arial"/>
                <a:cs typeface="Arial" pitchFamily="34" charset="0"/>
              </a:rPr>
              <a:t>2%</a:t>
            </a:r>
            <a:endParaRPr lang="en-US" sz="1050" dirty="0">
              <a:solidFill>
                <a:srgbClr val="FFFFFF"/>
              </a:solidFill>
              <a:latin typeface="Arial"/>
              <a:cs typeface="Arial" pitchFamily="34" charset="0"/>
            </a:endParaRPr>
          </a:p>
        </p:txBody>
      </p:sp>
      <p:sp>
        <p:nvSpPr>
          <p:cNvPr id="35845" name="ZoneTexte 6"/>
          <p:cNvSpPr txBox="1">
            <a:spLocks noChangeArrowheads="1"/>
          </p:cNvSpPr>
          <p:nvPr/>
        </p:nvSpPr>
        <p:spPr bwMode="auto">
          <a:xfrm>
            <a:off x="579438" y="5497513"/>
            <a:ext cx="141922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1400">
                <a:solidFill>
                  <a:srgbClr val="404040"/>
                </a:solidFill>
                <a:cs typeface="Arial" pitchFamily="34" charset="0"/>
              </a:rPr>
              <a:t>Installation de compteurs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92113" y="6350000"/>
            <a:ext cx="7594600" cy="2762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626469"/>
                </a:solidFill>
                <a:latin typeface="Arial"/>
                <a:cs typeface="Arial" pitchFamily="34" charset="0"/>
              </a:rPr>
              <a:t>Source: Schneider best practices, US Department of Energy Metering Guide, Feb 2006</a:t>
            </a:r>
            <a:endParaRPr lang="en-US" sz="1200" dirty="0">
              <a:solidFill>
                <a:srgbClr val="000000"/>
              </a:solidFill>
              <a:latin typeface="Arial"/>
              <a:cs typeface="Arial" pitchFamily="34" charset="0"/>
            </a:endParaRPr>
          </a:p>
        </p:txBody>
      </p:sp>
      <p:sp>
        <p:nvSpPr>
          <p:cNvPr id="35847" name="Rectangle 49"/>
          <p:cNvSpPr>
            <a:spLocks noChangeArrowheads="1"/>
          </p:cNvSpPr>
          <p:nvPr/>
        </p:nvSpPr>
        <p:spPr bwMode="auto">
          <a:xfrm>
            <a:off x="476250" y="3692525"/>
            <a:ext cx="151447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1400">
                <a:solidFill>
                  <a:srgbClr val="404040"/>
                </a:solidFill>
                <a:cs typeface="Arial" pitchFamily="34" charset="0"/>
              </a:rPr>
              <a:t>Prise de conscience du personnel</a:t>
            </a:r>
          </a:p>
        </p:txBody>
      </p:sp>
      <p:cxnSp>
        <p:nvCxnSpPr>
          <p:cNvPr id="51" name="Connecteur droit avec flèche 50"/>
          <p:cNvCxnSpPr>
            <a:stCxn id="35847" idx="2"/>
            <a:endCxn id="6" idx="0"/>
          </p:cNvCxnSpPr>
          <p:nvPr/>
        </p:nvCxnSpPr>
        <p:spPr bwMode="auto">
          <a:xfrm>
            <a:off x="1233488" y="4422775"/>
            <a:ext cx="1587" cy="563563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4" name="Rectangle à coins arrondis 53"/>
          <p:cNvSpPr/>
          <p:nvPr/>
        </p:nvSpPr>
        <p:spPr bwMode="auto">
          <a:xfrm>
            <a:off x="2395538" y="4540250"/>
            <a:ext cx="1038225" cy="457200"/>
          </a:xfrm>
          <a:prstGeom prst="roundRect">
            <a:avLst>
              <a:gd name="adj" fmla="val 11404"/>
            </a:avLst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>
                <a:solidFill>
                  <a:srgbClr val="FFFFFF"/>
                </a:solidFill>
                <a:latin typeface="Arial"/>
                <a:cs typeface="Arial" pitchFamily="34" charset="0"/>
              </a:rPr>
              <a:t>3%</a:t>
            </a:r>
            <a:endParaRPr lang="en-US" sz="1050">
              <a:solidFill>
                <a:srgbClr val="FFFFFF"/>
              </a:solidFill>
              <a:latin typeface="Arial"/>
              <a:cs typeface="Arial" pitchFamily="34" charset="0"/>
            </a:endParaRPr>
          </a:p>
        </p:txBody>
      </p:sp>
      <p:sp>
        <p:nvSpPr>
          <p:cNvPr id="35850" name="ZoneTexte 57"/>
          <p:cNvSpPr txBox="1">
            <a:spLocks noChangeArrowheads="1"/>
          </p:cNvSpPr>
          <p:nvPr/>
        </p:nvSpPr>
        <p:spPr bwMode="auto">
          <a:xfrm>
            <a:off x="2273300" y="5497513"/>
            <a:ext cx="141922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1400">
                <a:solidFill>
                  <a:srgbClr val="404040"/>
                </a:solidFill>
                <a:cs typeface="Arial" pitchFamily="34" charset="0"/>
              </a:rPr>
              <a:t>Allocation des couts</a:t>
            </a:r>
          </a:p>
        </p:txBody>
      </p:sp>
      <p:sp>
        <p:nvSpPr>
          <p:cNvPr id="35851" name="Rectangle 58"/>
          <p:cNvSpPr>
            <a:spLocks noChangeArrowheads="1"/>
          </p:cNvSpPr>
          <p:nvPr/>
        </p:nvSpPr>
        <p:spPr bwMode="auto">
          <a:xfrm>
            <a:off x="2157413" y="3316288"/>
            <a:ext cx="151447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1400">
                <a:solidFill>
                  <a:srgbClr val="404040"/>
                </a:solidFill>
                <a:cs typeface="Arial" pitchFamily="34" charset="0"/>
              </a:rPr>
              <a:t>Conscience accrue</a:t>
            </a:r>
          </a:p>
        </p:txBody>
      </p:sp>
      <p:cxnSp>
        <p:nvCxnSpPr>
          <p:cNvPr id="60" name="Connecteur droit avec flèche 59"/>
          <p:cNvCxnSpPr>
            <a:cxnSpLocks noChangeShapeType="1"/>
            <a:stCxn id="35851" idx="2"/>
            <a:endCxn id="54" idx="0"/>
          </p:cNvCxnSpPr>
          <p:nvPr/>
        </p:nvCxnSpPr>
        <p:spPr bwMode="auto">
          <a:xfrm>
            <a:off x="2914650" y="3833813"/>
            <a:ext cx="0" cy="706437"/>
          </a:xfrm>
          <a:prstGeom prst="straightConnector1">
            <a:avLst/>
          </a:prstGeom>
          <a:noFill/>
          <a:ln w="38100" algn="ctr">
            <a:solidFill>
              <a:srgbClr val="AAC8AD"/>
            </a:solidFill>
            <a:round/>
            <a:headEnd/>
            <a:tailEnd type="arrow" w="med" len="med"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</p:cxnSp>
      <p:cxnSp>
        <p:nvCxnSpPr>
          <p:cNvPr id="69" name="Connecteur droit 68"/>
          <p:cNvCxnSpPr>
            <a:stCxn id="6" idx="0"/>
            <a:endCxn id="54" idx="2"/>
          </p:cNvCxnSpPr>
          <p:nvPr/>
        </p:nvCxnSpPr>
        <p:spPr bwMode="auto">
          <a:xfrm>
            <a:off x="1233488" y="4986338"/>
            <a:ext cx="1681162" cy="111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80" name="Rectangle à coins arrondis 79"/>
          <p:cNvSpPr/>
          <p:nvPr/>
        </p:nvSpPr>
        <p:spPr bwMode="auto">
          <a:xfrm>
            <a:off x="4181475" y="3578225"/>
            <a:ext cx="1119188" cy="974725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fr-FR" sz="2000" dirty="0" smtClean="0">
                <a:solidFill>
                  <a:srgbClr val="FFFFFF"/>
                </a:solidFill>
                <a:latin typeface="Arial"/>
                <a:cs typeface="Arial" pitchFamily="34" charset="0"/>
              </a:rPr>
              <a:t>10%</a:t>
            </a:r>
            <a:endParaRPr lang="fr-FR" sz="2000" dirty="0">
              <a:solidFill>
                <a:srgbClr val="FFFFFF"/>
              </a:solidFill>
              <a:latin typeface="Arial"/>
              <a:cs typeface="Arial" pitchFamily="34" charset="0"/>
            </a:endParaRPr>
          </a:p>
        </p:txBody>
      </p:sp>
      <p:sp>
        <p:nvSpPr>
          <p:cNvPr id="35855" name="ZoneTexte 80"/>
          <p:cNvSpPr txBox="1">
            <a:spLocks noChangeArrowheads="1"/>
          </p:cNvSpPr>
          <p:nvPr/>
        </p:nvSpPr>
        <p:spPr bwMode="auto">
          <a:xfrm>
            <a:off x="4181475" y="5497513"/>
            <a:ext cx="141922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1400">
                <a:solidFill>
                  <a:srgbClr val="404040"/>
                </a:solidFill>
                <a:cs typeface="Arial" pitchFamily="34" charset="0"/>
              </a:rPr>
              <a:t>Etalonnage de l’installation</a:t>
            </a:r>
          </a:p>
        </p:txBody>
      </p:sp>
      <p:cxnSp>
        <p:nvCxnSpPr>
          <p:cNvPr id="82" name="Connecteur droit 81"/>
          <p:cNvCxnSpPr>
            <a:stCxn id="54" idx="0"/>
            <a:endCxn id="80" idx="2"/>
          </p:cNvCxnSpPr>
          <p:nvPr/>
        </p:nvCxnSpPr>
        <p:spPr bwMode="auto">
          <a:xfrm>
            <a:off x="2914650" y="4540250"/>
            <a:ext cx="1827213" cy="12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107" name="Rectangle à coins arrondis 106"/>
          <p:cNvSpPr/>
          <p:nvPr/>
        </p:nvSpPr>
        <p:spPr bwMode="auto">
          <a:xfrm>
            <a:off x="6559550" y="1781175"/>
            <a:ext cx="1111250" cy="1803400"/>
          </a:xfrm>
          <a:prstGeom prst="round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fr-FR" sz="2000" dirty="0" smtClean="0">
                <a:solidFill>
                  <a:srgbClr val="FFFFFF"/>
                </a:solidFill>
                <a:latin typeface="Arial"/>
                <a:cs typeface="Arial" pitchFamily="34" charset="0"/>
              </a:rPr>
              <a:t>10% </a:t>
            </a:r>
            <a:r>
              <a:rPr lang="fr-FR" sz="2000" dirty="0">
                <a:solidFill>
                  <a:srgbClr val="FFFFFF"/>
                </a:solidFill>
                <a:latin typeface="Arial"/>
                <a:cs typeface="Arial" pitchFamily="34" charset="0"/>
              </a:rPr>
              <a:t>to 30%</a:t>
            </a:r>
          </a:p>
        </p:txBody>
      </p:sp>
      <p:cxnSp>
        <p:nvCxnSpPr>
          <p:cNvPr id="108" name="Connecteur droit 107"/>
          <p:cNvCxnSpPr>
            <a:stCxn id="80" idx="0"/>
            <a:endCxn id="107" idx="2"/>
          </p:cNvCxnSpPr>
          <p:nvPr/>
        </p:nvCxnSpPr>
        <p:spPr bwMode="auto">
          <a:xfrm>
            <a:off x="4741863" y="3578225"/>
            <a:ext cx="2373312" cy="635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35859" name="Rectangle 110"/>
          <p:cNvSpPr>
            <a:spLocks noChangeArrowheads="1"/>
          </p:cNvSpPr>
          <p:nvPr/>
        </p:nvSpPr>
        <p:spPr bwMode="auto">
          <a:xfrm>
            <a:off x="3870325" y="1663700"/>
            <a:ext cx="1754188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1400">
                <a:solidFill>
                  <a:srgbClr val="404040"/>
                </a:solidFill>
                <a:cs typeface="Arial" pitchFamily="34" charset="0"/>
              </a:rPr>
              <a:t>Conscience accrue, identification des améliorations potentielles</a:t>
            </a:r>
          </a:p>
        </p:txBody>
      </p:sp>
      <p:cxnSp>
        <p:nvCxnSpPr>
          <p:cNvPr id="115" name="Connecteur droit avec flèche 114"/>
          <p:cNvCxnSpPr>
            <a:stCxn id="35859" idx="2"/>
            <a:endCxn id="80" idx="0"/>
          </p:cNvCxnSpPr>
          <p:nvPr/>
        </p:nvCxnSpPr>
        <p:spPr bwMode="auto">
          <a:xfrm flipH="1">
            <a:off x="4741863" y="2606675"/>
            <a:ext cx="6350" cy="97155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5861" name="ZoneTexte 118"/>
          <p:cNvSpPr txBox="1">
            <a:spLocks noChangeArrowheads="1"/>
          </p:cNvSpPr>
          <p:nvPr/>
        </p:nvSpPr>
        <p:spPr bwMode="auto">
          <a:xfrm>
            <a:off x="6589713" y="5497513"/>
            <a:ext cx="141922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1400">
                <a:solidFill>
                  <a:srgbClr val="404040"/>
                </a:solidFill>
                <a:cs typeface="Arial" pitchFamily="34" charset="0"/>
              </a:rPr>
              <a:t>Plan d’action d’amélioration continue</a:t>
            </a:r>
          </a:p>
        </p:txBody>
      </p:sp>
      <p:sp>
        <p:nvSpPr>
          <p:cNvPr id="35862" name="Rectangle 130"/>
          <p:cNvSpPr>
            <a:spLocks noChangeArrowheads="1"/>
          </p:cNvSpPr>
          <p:nvPr/>
        </p:nvSpPr>
        <p:spPr bwMode="auto">
          <a:xfrm>
            <a:off x="6553200" y="4340225"/>
            <a:ext cx="1989138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1400">
                <a:solidFill>
                  <a:srgbClr val="404040"/>
                </a:solidFill>
                <a:cs typeface="Arial" pitchFamily="34" charset="0"/>
              </a:rPr>
              <a:t>Comparaison, projets d’amélioration, analyse permanente</a:t>
            </a:r>
          </a:p>
        </p:txBody>
      </p:sp>
      <p:cxnSp>
        <p:nvCxnSpPr>
          <p:cNvPr id="133" name="Connecteur en angle 132"/>
          <p:cNvCxnSpPr>
            <a:cxnSpLocks noChangeShapeType="1"/>
            <a:stCxn id="35862" idx="0"/>
            <a:endCxn id="107" idx="2"/>
          </p:cNvCxnSpPr>
          <p:nvPr/>
        </p:nvCxnSpPr>
        <p:spPr bwMode="auto">
          <a:xfrm rot="5400000" flipH="1">
            <a:off x="6954044" y="3745706"/>
            <a:ext cx="755650" cy="433388"/>
          </a:xfrm>
          <a:prstGeom prst="bentConnector3">
            <a:avLst>
              <a:gd name="adj1" fmla="val 49787"/>
            </a:avLst>
          </a:prstGeom>
          <a:noFill/>
          <a:ln w="38100" algn="ctr">
            <a:solidFill>
              <a:srgbClr val="AAC8AD"/>
            </a:solidFill>
            <a:miter lim="800000"/>
            <a:headEnd/>
            <a:tailEnd type="arrow" w="med" len="med"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</p:cxnSp>
      <p:sp>
        <p:nvSpPr>
          <p:cNvPr id="3" name="Rectangle à coins arrondis 2"/>
          <p:cNvSpPr/>
          <p:nvPr/>
        </p:nvSpPr>
        <p:spPr>
          <a:xfrm>
            <a:off x="223838" y="1052513"/>
            <a:ext cx="5508625" cy="5178425"/>
          </a:xfrm>
          <a:prstGeom prst="roundRect">
            <a:avLst>
              <a:gd name="adj" fmla="val 7782"/>
            </a:avLst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txBody>
          <a:bodyPr wrap="none"/>
          <a:lstStyle/>
          <a:p>
            <a:pPr algn="ctr">
              <a:defRPr/>
            </a:pPr>
            <a:r>
              <a:rPr lang="fr-FR" sz="1600" b="1">
                <a:solidFill>
                  <a:srgbClr val="000000"/>
                </a:solidFill>
                <a:cs typeface="Arial" pitchFamily="34" charset="0"/>
              </a:rPr>
              <a:t>Système de Comptabilité énergétique</a:t>
            </a:r>
          </a:p>
        </p:txBody>
      </p:sp>
      <p:sp>
        <p:nvSpPr>
          <p:cNvPr id="35" name="Rectangle à coins arrondis 34"/>
          <p:cNvSpPr/>
          <p:nvPr/>
        </p:nvSpPr>
        <p:spPr>
          <a:xfrm>
            <a:off x="5927725" y="1052513"/>
            <a:ext cx="2835275" cy="5178425"/>
          </a:xfrm>
          <a:prstGeom prst="roundRect">
            <a:avLst>
              <a:gd name="adj" fmla="val 7782"/>
            </a:avLst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txBody>
          <a:bodyPr wrap="none"/>
          <a:lstStyle/>
          <a:p>
            <a:pPr algn="ctr">
              <a:defRPr/>
            </a:pPr>
            <a:r>
              <a:rPr lang="fr-FR" sz="1600" b="1">
                <a:solidFill>
                  <a:srgbClr val="000000"/>
                </a:solidFill>
                <a:cs typeface="Arial" pitchFamily="34" charset="0"/>
              </a:rPr>
              <a:t>Solutions d’optimisation </a:t>
            </a:r>
          </a:p>
          <a:p>
            <a:pPr algn="ctr">
              <a:defRPr/>
            </a:pPr>
            <a:r>
              <a:rPr lang="fr-FR" sz="1600" b="1">
                <a:solidFill>
                  <a:srgbClr val="000000"/>
                </a:solidFill>
                <a:cs typeface="Arial" pitchFamily="34" charset="0"/>
              </a:rPr>
              <a:t>énergétiques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fr-FR" sz="4400" b="1" smtClean="0"/>
              <a:t/>
            </a:r>
            <a:br>
              <a:rPr lang="fr-FR" sz="4400" b="1" smtClean="0"/>
            </a:br>
            <a:endParaRPr lang="en-US" sz="3600" b="1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11250" y="1974850"/>
            <a:ext cx="6392863" cy="203835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fr-FR" sz="3200" b="1" smtClean="0"/>
              <a:t>Etude énergétique</a:t>
            </a:r>
          </a:p>
          <a:p>
            <a:pPr algn="ctr" eaLnBrk="1" hangingPunct="1">
              <a:lnSpc>
                <a:spcPct val="90000"/>
              </a:lnSpc>
              <a:buFont typeface="Arial" pitchFamily="34" charset="0"/>
              <a:buNone/>
            </a:pPr>
            <a:endParaRPr lang="fr-FR" sz="3200" b="1" smtClean="0"/>
          </a:p>
          <a:p>
            <a:pPr algn="ctr"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fr-FR" sz="3200" b="1" smtClean="0"/>
              <a:t>Etat des lieux,  plan d’ation</a:t>
            </a:r>
            <a:endParaRPr lang="fr-FR" sz="2800" b="1" smtClean="0"/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endParaRPr lang="fr-FR" b="1" smtClean="0"/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endParaRPr lang="fr-FR" smtClean="0"/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endParaRPr lang="fr-FR" smtClean="0"/>
          </a:p>
        </p:txBody>
      </p:sp>
      <p:pic>
        <p:nvPicPr>
          <p:cNvPr id="16388" name="Picture 8" descr="Logo SE A4 Blan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5563" y="5911850"/>
            <a:ext cx="2576512" cy="94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-41275"/>
            <a:ext cx="8280400" cy="1150938"/>
          </a:xfrm>
        </p:spPr>
        <p:txBody>
          <a:bodyPr/>
          <a:lstStyle/>
          <a:p>
            <a:pPr eaLnBrk="1" hangingPunct="1"/>
            <a:r>
              <a:rPr lang="fr-FR" b="1" smtClean="0"/>
              <a:t>Axter : Données macro   </a:t>
            </a:r>
            <a:r>
              <a:rPr lang="fr-FR" sz="2000" b="1" smtClean="0"/>
              <a:t>(données 2012)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9275" y="1212850"/>
            <a:ext cx="8086725" cy="4162425"/>
          </a:xfrm>
        </p:spPr>
        <p:txBody>
          <a:bodyPr/>
          <a:lstStyle/>
          <a:p>
            <a:pPr eaLnBrk="1" hangingPunct="1"/>
            <a:r>
              <a:rPr lang="fr-FR" dirty="0" smtClean="0"/>
              <a:t>Production</a:t>
            </a:r>
          </a:p>
          <a:p>
            <a:pPr lvl="1" eaLnBrk="1" hangingPunct="1">
              <a:buSzPct val="90000"/>
            </a:pPr>
            <a:r>
              <a:rPr lang="fr-FR" dirty="0" smtClean="0"/>
              <a:t>3 x 7h/j , 5 jours / semaine, 220 jours/an</a:t>
            </a:r>
          </a:p>
          <a:p>
            <a:pPr eaLnBrk="1" hangingPunct="1">
              <a:buSzPct val="90000"/>
            </a:pPr>
            <a:endParaRPr lang="fr-FR" dirty="0" smtClean="0"/>
          </a:p>
          <a:p>
            <a:pPr eaLnBrk="1" hangingPunct="1">
              <a:buSzPct val="90000"/>
            </a:pPr>
            <a:r>
              <a:rPr lang="fr-FR" dirty="0" smtClean="0"/>
              <a:t>Facture énergétique globale</a:t>
            </a:r>
          </a:p>
          <a:p>
            <a:pPr lvl="1" eaLnBrk="1" hangingPunct="1">
              <a:buSzPct val="90000"/>
            </a:pPr>
            <a:r>
              <a:rPr lang="fr-FR" dirty="0" err="1" smtClean="0"/>
              <a:t>Elec</a:t>
            </a:r>
            <a:r>
              <a:rPr lang="fr-FR" dirty="0" smtClean="0"/>
              <a:t> : 8 </a:t>
            </a:r>
            <a:r>
              <a:rPr lang="fr-FR" dirty="0" err="1" smtClean="0"/>
              <a:t>GWh</a:t>
            </a:r>
            <a:r>
              <a:rPr lang="fr-FR" dirty="0" smtClean="0"/>
              <a:t>/an 	</a:t>
            </a:r>
            <a:r>
              <a:rPr lang="fr-FR" dirty="0" smtClean="0">
                <a:sym typeface="Wingdings" pitchFamily="2" charset="2"/>
              </a:rPr>
              <a:t> 570 k€/an   	(71 €/</a:t>
            </a:r>
            <a:r>
              <a:rPr lang="fr-FR" dirty="0" err="1" smtClean="0">
                <a:sym typeface="Wingdings" pitchFamily="2" charset="2"/>
              </a:rPr>
              <a:t>MWh</a:t>
            </a:r>
            <a:r>
              <a:rPr lang="fr-FR" dirty="0" smtClean="0">
                <a:sym typeface="Wingdings" pitchFamily="2" charset="2"/>
              </a:rPr>
              <a:t>)</a:t>
            </a:r>
          </a:p>
          <a:p>
            <a:pPr lvl="1" eaLnBrk="1" hangingPunct="1">
              <a:buSzPct val="90000"/>
            </a:pPr>
            <a:r>
              <a:rPr lang="fr-FR" dirty="0" smtClean="0">
                <a:sym typeface="Wingdings" pitchFamily="2" charset="2"/>
              </a:rPr>
              <a:t>Gaz : 33 </a:t>
            </a:r>
            <a:r>
              <a:rPr lang="fr-FR" dirty="0" err="1" smtClean="0">
                <a:sym typeface="Wingdings" pitchFamily="2" charset="2"/>
              </a:rPr>
              <a:t>GWh</a:t>
            </a:r>
            <a:r>
              <a:rPr lang="fr-FR" dirty="0" smtClean="0">
                <a:sym typeface="Wingdings" pitchFamily="2" charset="2"/>
              </a:rPr>
              <a:t>/an 	930 k€/an	(28-29 €/</a:t>
            </a:r>
            <a:r>
              <a:rPr lang="fr-FR" dirty="0" err="1" smtClean="0">
                <a:sym typeface="Wingdings" pitchFamily="2" charset="2"/>
              </a:rPr>
              <a:t>MWh</a:t>
            </a:r>
            <a:r>
              <a:rPr lang="fr-FR" dirty="0" smtClean="0">
                <a:sym typeface="Wingdings" pitchFamily="2" charset="2"/>
              </a:rPr>
              <a:t>)</a:t>
            </a:r>
          </a:p>
          <a:p>
            <a:pPr lvl="1" eaLnBrk="1" hangingPunct="1"/>
            <a:endParaRPr lang="fr-FR" dirty="0" smtClean="0"/>
          </a:p>
          <a:p>
            <a:pPr eaLnBrk="1" hangingPunct="1"/>
            <a:r>
              <a:rPr lang="fr-FR" dirty="0" smtClean="0"/>
              <a:t>TOTAL : 1,5 M€/an</a:t>
            </a:r>
          </a:p>
          <a:p>
            <a:pPr lvl="1" eaLnBrk="1" hangingPunct="1"/>
            <a:r>
              <a:rPr lang="fr-FR" dirty="0" err="1" smtClean="0"/>
              <a:t>Elec</a:t>
            </a:r>
            <a:r>
              <a:rPr lang="fr-FR" dirty="0" smtClean="0"/>
              <a:t> : 38 % du coût global</a:t>
            </a:r>
          </a:p>
          <a:p>
            <a:pPr lvl="1" eaLnBrk="1" hangingPunct="1"/>
            <a:r>
              <a:rPr lang="fr-FR" dirty="0" smtClean="0"/>
              <a:t>Gaz : 62 % du coût global.</a:t>
            </a:r>
          </a:p>
          <a:p>
            <a:pPr lvl="1" eaLnBrk="1" hangingPunct="1"/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-41275"/>
            <a:ext cx="8280400" cy="1150938"/>
          </a:xfrm>
        </p:spPr>
        <p:txBody>
          <a:bodyPr/>
          <a:lstStyle/>
          <a:p>
            <a:pPr eaLnBrk="1" hangingPunct="1"/>
            <a:r>
              <a:rPr lang="fr-FR" b="1" smtClean="0"/>
              <a:t>Axter : Données macro   </a:t>
            </a:r>
            <a:r>
              <a:rPr lang="fr-FR" sz="2000" b="1" smtClean="0"/>
              <a:t>(données 2012)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9275" y="1212850"/>
            <a:ext cx="8086725" cy="4162425"/>
          </a:xfrm>
        </p:spPr>
        <p:txBody>
          <a:bodyPr/>
          <a:lstStyle/>
          <a:p>
            <a:pPr lvl="1" eaLnBrk="1" hangingPunct="1"/>
            <a:endParaRPr lang="fr-FR" smtClean="0"/>
          </a:p>
          <a:p>
            <a:pPr eaLnBrk="1" hangingPunct="1"/>
            <a:r>
              <a:rPr lang="fr-FR" smtClean="0"/>
              <a:t>Répartition des conso</a:t>
            </a:r>
          </a:p>
          <a:p>
            <a:pPr lvl="1" eaLnBrk="1" hangingPunct="1"/>
            <a:endParaRPr lang="fr-FR" smtClean="0"/>
          </a:p>
        </p:txBody>
      </p:sp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2395538"/>
            <a:ext cx="4600575" cy="2771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pic>
        <p:nvPicPr>
          <p:cNvPr id="1843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43425" y="3636963"/>
            <a:ext cx="4600575" cy="2771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sp>
        <p:nvSpPr>
          <p:cNvPr id="18438" name="Rectangle 7"/>
          <p:cNvSpPr>
            <a:spLocks noChangeArrowheads="1"/>
          </p:cNvSpPr>
          <p:nvPr/>
        </p:nvSpPr>
        <p:spPr bwMode="auto">
          <a:xfrm>
            <a:off x="5224463" y="2278063"/>
            <a:ext cx="7112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1">
              <a:buSzPct val="90000"/>
            </a:pPr>
            <a:r>
              <a:rPr lang="fr-FR">
                <a:sym typeface="Wingdings" pitchFamily="2" charset="2"/>
              </a:rPr>
              <a:t> 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-41275"/>
            <a:ext cx="8280400" cy="1150938"/>
          </a:xfrm>
        </p:spPr>
        <p:txBody>
          <a:bodyPr/>
          <a:lstStyle/>
          <a:p>
            <a:pPr eaLnBrk="1" hangingPunct="1"/>
            <a:r>
              <a:rPr lang="fr-FR" b="1" smtClean="0"/>
              <a:t>Processus d’étude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7338" y="1212850"/>
            <a:ext cx="8569325" cy="4162425"/>
          </a:xfrm>
        </p:spPr>
        <p:txBody>
          <a:bodyPr/>
          <a:lstStyle/>
          <a:p>
            <a:pPr eaLnBrk="1" hangingPunct="1"/>
            <a:r>
              <a:rPr lang="fr-FR" b="1" smtClean="0">
                <a:sym typeface="Wingdings" pitchFamily="2" charset="2"/>
              </a:rPr>
              <a:t>Etude énergétique</a:t>
            </a:r>
          </a:p>
          <a:p>
            <a:pPr lvl="1" eaLnBrk="1" hangingPunct="1"/>
            <a:r>
              <a:rPr lang="fr-FR" b="1" smtClean="0">
                <a:sym typeface="Wingdings" pitchFamily="2" charset="2"/>
              </a:rPr>
              <a:t>Description techniques des installations :</a:t>
            </a:r>
          </a:p>
          <a:p>
            <a:pPr lvl="2" eaLnBrk="1" hangingPunct="1"/>
            <a:r>
              <a:rPr lang="fr-FR" b="1" smtClean="0">
                <a:sym typeface="Wingdings" pitchFamily="2" charset="2"/>
              </a:rPr>
              <a:t>Discussion client </a:t>
            </a:r>
          </a:p>
          <a:p>
            <a:pPr lvl="2" eaLnBrk="1" hangingPunct="1"/>
            <a:r>
              <a:rPr lang="fr-FR" b="1" smtClean="0">
                <a:sym typeface="Wingdings" pitchFamily="2" charset="2"/>
              </a:rPr>
              <a:t>+ plans, fiches techniques</a:t>
            </a:r>
          </a:p>
          <a:p>
            <a:pPr lvl="2" eaLnBrk="1" hangingPunct="1"/>
            <a:r>
              <a:rPr lang="fr-FR" b="1" smtClean="0">
                <a:sym typeface="Wingdings" pitchFamily="2" charset="2"/>
              </a:rPr>
              <a:t>+ relevés</a:t>
            </a:r>
          </a:p>
          <a:p>
            <a:pPr lvl="2" eaLnBrk="1" hangingPunct="1"/>
            <a:endParaRPr lang="fr-FR" b="1" smtClean="0">
              <a:sym typeface="Wingdings" pitchFamily="2" charset="2"/>
            </a:endParaRPr>
          </a:p>
          <a:p>
            <a:pPr lvl="1" eaLnBrk="1" hangingPunct="1"/>
            <a:r>
              <a:rPr lang="fr-FR" b="1" smtClean="0">
                <a:sym typeface="Wingdings" pitchFamily="2" charset="2"/>
              </a:rPr>
              <a:t>Relevés et mesures sur ces équipements </a:t>
            </a:r>
          </a:p>
          <a:p>
            <a:pPr lvl="2" eaLnBrk="1" hangingPunct="1"/>
            <a:r>
              <a:rPr lang="fr-FR" sz="1600" smtClean="0">
                <a:sym typeface="Wingdings" pitchFamily="2" charset="2"/>
              </a:rPr>
              <a:t>observation des historiques,  de la supervision</a:t>
            </a:r>
          </a:p>
          <a:p>
            <a:pPr lvl="2" eaLnBrk="1" hangingPunct="1"/>
            <a:r>
              <a:rPr lang="fr-FR" sz="1600" smtClean="0">
                <a:sym typeface="Wingdings" pitchFamily="2" charset="2"/>
              </a:rPr>
              <a:t> relevés des réglages, paramètres de fonctionnement, </a:t>
            </a:r>
          </a:p>
          <a:p>
            <a:pPr lvl="2" eaLnBrk="1" hangingPunct="1"/>
            <a:r>
              <a:rPr lang="fr-FR" sz="1600" smtClean="0">
                <a:sym typeface="Wingdings" pitchFamily="2" charset="2"/>
              </a:rPr>
              <a:t>mesures ponctuelles, enregistrements  sur 24 h et 15 jours </a:t>
            </a:r>
          </a:p>
          <a:p>
            <a:pPr lvl="2" eaLnBrk="1" hangingPunct="1"/>
            <a:endParaRPr lang="fr-FR" sz="1600" smtClean="0">
              <a:sym typeface="Wingdings" pitchFamily="2" charset="2"/>
            </a:endParaRPr>
          </a:p>
          <a:p>
            <a:pPr lvl="1" eaLnBrk="1" hangingPunct="1"/>
            <a:r>
              <a:rPr lang="fr-FR" b="1" smtClean="0"/>
              <a:t>Analyse du fonctionnement  </a:t>
            </a:r>
          </a:p>
          <a:p>
            <a:pPr lvl="1" eaLnBrk="1" hangingPunct="1"/>
            <a:r>
              <a:rPr lang="fr-FR" b="1" smtClean="0">
                <a:sym typeface="Wingdings" pitchFamily="2" charset="2"/>
              </a:rPr>
              <a:t> solutions d’amélioration</a:t>
            </a:r>
          </a:p>
          <a:p>
            <a:pPr lvl="1" eaLnBrk="1" hangingPunct="1"/>
            <a:r>
              <a:rPr lang="fr-FR" b="1" smtClean="0">
                <a:sym typeface="Wingdings" pitchFamily="2" charset="2"/>
              </a:rPr>
              <a:t>Consultation fournisseurs  prix budget des solutions. </a:t>
            </a:r>
            <a:endParaRPr lang="fr-FR" b="1" smtClean="0"/>
          </a:p>
          <a:p>
            <a:pPr eaLnBrk="1" hangingPunct="1">
              <a:buFont typeface="Arial" pitchFamily="34" charset="0"/>
              <a:buNone/>
            </a:pPr>
            <a:r>
              <a:rPr lang="fr-FR" b="1" i="1" smtClean="0"/>
              <a:t>	</a:t>
            </a:r>
            <a:endParaRPr lang="fr-FR" smtClean="0"/>
          </a:p>
          <a:p>
            <a:pPr lvl="2" eaLnBrk="1" hangingPunct="1">
              <a:buSzPct val="90000"/>
            </a:pPr>
            <a:endParaRPr lang="fr-FR" smtClean="0"/>
          </a:p>
          <a:p>
            <a:pPr lvl="1" eaLnBrk="1" hangingPunct="1">
              <a:buSzPct val="90000"/>
            </a:pPr>
            <a:endParaRPr lang="fr-FR" smtClean="0"/>
          </a:p>
          <a:p>
            <a:pPr lvl="1" eaLnBrk="1" hangingPunct="1"/>
            <a:endParaRPr lang="fr-FR" smtClean="0"/>
          </a:p>
          <a:p>
            <a:pPr eaLnBrk="1" hangingPunct="1"/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-41275"/>
            <a:ext cx="8280400" cy="1150938"/>
          </a:xfrm>
        </p:spPr>
        <p:txBody>
          <a:bodyPr/>
          <a:lstStyle/>
          <a:p>
            <a:pPr eaLnBrk="1" hangingPunct="1"/>
            <a:r>
              <a:rPr lang="fr-FR" b="1" smtClean="0"/>
              <a:t>Prix des énergies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9275" y="1212850"/>
            <a:ext cx="8086725" cy="4162425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fr-FR" b="1" i="1" smtClean="0"/>
              <a:t>Evolution</a:t>
            </a:r>
          </a:p>
          <a:p>
            <a:pPr lvl="1" eaLnBrk="1" hangingPunct="1">
              <a:buSzPct val="90000"/>
            </a:pPr>
            <a:endParaRPr lang="fr-FR" smtClean="0"/>
          </a:p>
          <a:p>
            <a:pPr lvl="1" eaLnBrk="1" hangingPunct="1">
              <a:buSzPct val="90000"/>
            </a:pPr>
            <a:endParaRPr lang="fr-FR" smtClean="0"/>
          </a:p>
          <a:p>
            <a:pPr eaLnBrk="1" hangingPunct="1">
              <a:buFont typeface="Arial" pitchFamily="34" charset="0"/>
              <a:buNone/>
            </a:pPr>
            <a:endParaRPr lang="fr-FR" b="1" i="1" smtClean="0"/>
          </a:p>
          <a:p>
            <a:pPr eaLnBrk="1" hangingPunct="1">
              <a:buFont typeface="Arial" pitchFamily="34" charset="0"/>
              <a:buNone/>
            </a:pPr>
            <a:endParaRPr lang="fr-FR" b="1" i="1" smtClean="0"/>
          </a:p>
          <a:p>
            <a:pPr eaLnBrk="1" hangingPunct="1">
              <a:buFont typeface="Arial" pitchFamily="34" charset="0"/>
              <a:buNone/>
            </a:pPr>
            <a:endParaRPr lang="fr-FR" b="1" i="1" smtClean="0"/>
          </a:p>
          <a:p>
            <a:pPr eaLnBrk="1" hangingPunct="1">
              <a:buFont typeface="Arial" pitchFamily="34" charset="0"/>
              <a:buNone/>
            </a:pPr>
            <a:endParaRPr lang="fr-FR" b="1" i="1" smtClean="0"/>
          </a:p>
          <a:p>
            <a:pPr eaLnBrk="1" hangingPunct="1">
              <a:buFont typeface="Arial" pitchFamily="34" charset="0"/>
              <a:buNone/>
            </a:pPr>
            <a:endParaRPr lang="fr-FR" b="1" i="1" smtClean="0"/>
          </a:p>
          <a:p>
            <a:pPr eaLnBrk="1" hangingPunct="1">
              <a:buFont typeface="Arial" pitchFamily="34" charset="0"/>
              <a:buNone/>
            </a:pPr>
            <a:r>
              <a:rPr lang="fr-FR" b="1" i="1" smtClean="0"/>
              <a:t>Valorisation dans le cadre de cette étude</a:t>
            </a:r>
          </a:p>
          <a:p>
            <a:pPr lvl="1" eaLnBrk="1" hangingPunct="1">
              <a:buSzPct val="90000"/>
            </a:pPr>
            <a:r>
              <a:rPr lang="fr-FR" smtClean="0"/>
              <a:t>Elec : 90 €/MWh</a:t>
            </a:r>
          </a:p>
          <a:p>
            <a:pPr lvl="1" eaLnBrk="1" hangingPunct="1">
              <a:buSzPct val="90000"/>
            </a:pPr>
            <a:r>
              <a:rPr lang="fr-FR" smtClean="0"/>
              <a:t>Gaz : 30 €/MWh</a:t>
            </a:r>
          </a:p>
          <a:p>
            <a:pPr lvl="1" eaLnBrk="1" hangingPunct="1">
              <a:buSzPct val="90000"/>
            </a:pPr>
            <a:endParaRPr lang="fr-FR" smtClean="0"/>
          </a:p>
          <a:p>
            <a:pPr lvl="1" eaLnBrk="1" hangingPunct="1"/>
            <a:endParaRPr lang="fr-FR" smtClean="0"/>
          </a:p>
          <a:p>
            <a:pPr eaLnBrk="1" hangingPunct="1"/>
            <a:endParaRPr lang="fr-FR" smtClean="0"/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5413" y="1150938"/>
            <a:ext cx="4938712" cy="229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-41275"/>
            <a:ext cx="8280400" cy="1150938"/>
          </a:xfrm>
        </p:spPr>
        <p:txBody>
          <a:bodyPr/>
          <a:lstStyle/>
          <a:p>
            <a:pPr eaLnBrk="1" hangingPunct="1"/>
            <a:r>
              <a:rPr lang="fr-FR" b="1" smtClean="0"/>
              <a:t>Air comprimé – Etat des lieux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9275" y="1212850"/>
            <a:ext cx="8086725" cy="4162425"/>
          </a:xfrm>
        </p:spPr>
        <p:txBody>
          <a:bodyPr/>
          <a:lstStyle/>
          <a:p>
            <a:pPr lvl="1" eaLnBrk="1" hangingPunct="1">
              <a:buSzPct val="90000"/>
            </a:pPr>
            <a:endParaRPr lang="fr-FR" smtClean="0"/>
          </a:p>
          <a:p>
            <a:pPr lvl="1" eaLnBrk="1" hangingPunct="1">
              <a:buSzPct val="90000"/>
            </a:pPr>
            <a:r>
              <a:rPr lang="fr-FR" b="1" smtClean="0">
                <a:solidFill>
                  <a:srgbClr val="00B050"/>
                </a:solidFill>
              </a:rPr>
              <a:t>Conso : 1 586 267   kWh/an = 143 000 €/an</a:t>
            </a:r>
          </a:p>
          <a:p>
            <a:pPr lvl="1" eaLnBrk="1" hangingPunct="1">
              <a:buSzPct val="90000"/>
              <a:buFont typeface="Arial" pitchFamily="34" charset="0"/>
              <a:buNone/>
            </a:pPr>
            <a:endParaRPr lang="fr-FR" smtClean="0"/>
          </a:p>
          <a:p>
            <a:pPr lvl="1" eaLnBrk="1" hangingPunct="1">
              <a:buSzPct val="90000"/>
            </a:pPr>
            <a:r>
              <a:rPr lang="fr-FR" smtClean="0"/>
              <a:t>Débit d’air : reste important le dimanche et lors des arrêts</a:t>
            </a:r>
          </a:p>
          <a:p>
            <a:pPr lvl="2" eaLnBrk="1" hangingPunct="1">
              <a:buSzPct val="90000"/>
              <a:buFont typeface="Courier New" pitchFamily="49" charset="0"/>
              <a:buChar char="o"/>
            </a:pPr>
            <a:r>
              <a:rPr lang="fr-FR" sz="1600" smtClean="0"/>
              <a:t> Dimanche : 64% du débit en production. </a:t>
            </a:r>
          </a:p>
          <a:p>
            <a:pPr lvl="2" eaLnBrk="1" hangingPunct="1">
              <a:buSzPct val="90000"/>
              <a:buFont typeface="Courier New" pitchFamily="49" charset="0"/>
              <a:buChar char="o"/>
            </a:pPr>
            <a:r>
              <a:rPr lang="fr-FR" sz="1600" smtClean="0"/>
              <a:t> Arrêt de Noël 2013 : 56%</a:t>
            </a:r>
          </a:p>
          <a:p>
            <a:pPr lvl="1" eaLnBrk="1" hangingPunct="1">
              <a:buSzPct val="90000"/>
            </a:pPr>
            <a:r>
              <a:rPr lang="fr-FR" smtClean="0"/>
              <a:t>Pics de consommation d’air : régénération de l’adsorbant des sécheurs</a:t>
            </a:r>
          </a:p>
          <a:p>
            <a:pPr lvl="2" eaLnBrk="1" hangingPunct="1">
              <a:buSzPct val="90000"/>
              <a:buFont typeface="Courier New" pitchFamily="49" charset="0"/>
              <a:buChar char="o"/>
            </a:pPr>
            <a:endParaRPr lang="fr-FR" sz="1600" smtClean="0"/>
          </a:p>
          <a:p>
            <a:pPr lvl="1" eaLnBrk="1" hangingPunct="1">
              <a:buSzPct val="90000"/>
            </a:pPr>
            <a:r>
              <a:rPr lang="fr-FR" smtClean="0"/>
              <a:t>Ratio : 131 Wh/Nm3 en production</a:t>
            </a:r>
          </a:p>
          <a:p>
            <a:pPr lvl="2" eaLnBrk="1" hangingPunct="1">
              <a:buSzPct val="90000"/>
            </a:pPr>
            <a:r>
              <a:rPr lang="fr-FR" sz="1600" smtClean="0"/>
              <a:t>Dans la plage haute usuelle – référence autour de 124 Wh/Nm3</a:t>
            </a:r>
          </a:p>
          <a:p>
            <a:pPr lvl="1" eaLnBrk="1" hangingPunct="1">
              <a:buSzPct val="90000"/>
            </a:pPr>
            <a:endParaRPr lang="fr-FR" smtClean="0"/>
          </a:p>
          <a:p>
            <a:pPr lvl="1" eaLnBrk="1" hangingPunct="1">
              <a:buSzPct val="90000"/>
            </a:pPr>
            <a:r>
              <a:rPr lang="fr-FR" smtClean="0"/>
              <a:t>Régulation : bien</a:t>
            </a:r>
          </a:p>
          <a:p>
            <a:pPr lvl="2" eaLnBrk="1" hangingPunct="1">
              <a:buSzPct val="90000"/>
              <a:buFont typeface="Courier New" pitchFamily="49" charset="0"/>
              <a:buChar char="o"/>
            </a:pPr>
            <a:r>
              <a:rPr lang="fr-FR" sz="1600" smtClean="0"/>
              <a:t>en semaine : le GA110 en base et modulation avec le GA90V. </a:t>
            </a:r>
          </a:p>
          <a:p>
            <a:pPr lvl="2" eaLnBrk="1" hangingPunct="1">
              <a:buSzPct val="90000"/>
              <a:buFont typeface="Courier New" pitchFamily="49" charset="0"/>
              <a:buChar char="o"/>
            </a:pPr>
            <a:r>
              <a:rPr lang="fr-FR" sz="1600" smtClean="0"/>
              <a:t>le Week end : le GA 75 en base et modulation avec le GA90V. </a:t>
            </a:r>
          </a:p>
          <a:p>
            <a:pPr lvl="2" eaLnBrk="1" hangingPunct="1">
              <a:buSzPct val="90000"/>
            </a:pPr>
            <a:endParaRPr lang="fr-FR" smtClean="0"/>
          </a:p>
          <a:p>
            <a:pPr lvl="1" eaLnBrk="1" hangingPunct="1"/>
            <a:endParaRPr lang="fr-FR" smtClean="0"/>
          </a:p>
          <a:p>
            <a:pPr eaLnBrk="1" hangingPunct="1"/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-41275"/>
            <a:ext cx="8280400" cy="1150938"/>
          </a:xfrm>
        </p:spPr>
        <p:txBody>
          <a:bodyPr/>
          <a:lstStyle/>
          <a:p>
            <a:pPr eaLnBrk="1" hangingPunct="1"/>
            <a:r>
              <a:rPr lang="fr-FR" b="1" smtClean="0"/>
              <a:t>Air comprimé – plan d’action</a:t>
            </a:r>
          </a:p>
        </p:txBody>
      </p:sp>
      <p:pic>
        <p:nvPicPr>
          <p:cNvPr id="2253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8" y="1846263"/>
            <a:ext cx="7408862" cy="24098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-41275"/>
            <a:ext cx="8280400" cy="1150938"/>
          </a:xfrm>
        </p:spPr>
        <p:txBody>
          <a:bodyPr/>
          <a:lstStyle/>
          <a:p>
            <a:pPr eaLnBrk="1" hangingPunct="1"/>
            <a:r>
              <a:rPr lang="fr-FR" b="1" smtClean="0"/>
              <a:t>Air comprimé – plan d’action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9275" y="1212850"/>
            <a:ext cx="8086725" cy="4162425"/>
          </a:xfrm>
        </p:spPr>
        <p:txBody>
          <a:bodyPr/>
          <a:lstStyle/>
          <a:p>
            <a:pPr lvl="1" eaLnBrk="1" hangingPunct="1">
              <a:buSzPct val="90000"/>
              <a:buFont typeface="Arial" charset="0"/>
              <a:buNone/>
              <a:defRPr/>
            </a:pPr>
            <a:r>
              <a:rPr lang="fr-FR" sz="2000" b="1" i="1" dirty="0" smtClean="0">
                <a:solidFill>
                  <a:schemeClr val="accent1"/>
                </a:solidFill>
                <a:ea typeface="+mn-ea"/>
                <a:cs typeface="+mn-cs"/>
              </a:rPr>
              <a:t>Pistes d’économies</a:t>
            </a:r>
          </a:p>
          <a:p>
            <a:pPr lvl="1" eaLnBrk="1" hangingPunct="1">
              <a:buSzPct val="90000"/>
              <a:buFont typeface="Arial" charset="0"/>
              <a:buChar char="●"/>
              <a:defRPr/>
            </a:pPr>
            <a:endParaRPr lang="fr-FR" dirty="0" smtClean="0"/>
          </a:p>
          <a:p>
            <a:pPr lvl="1" eaLnBrk="1" hangingPunct="1">
              <a:buSzPct val="90000"/>
              <a:buFont typeface="Arial" charset="0"/>
              <a:buChar char="●"/>
              <a:defRPr/>
            </a:pPr>
            <a:r>
              <a:rPr lang="fr-FR" dirty="0" smtClean="0"/>
              <a:t>Baisse pression réseau : Ex pour une baisse de 0,4 bar </a:t>
            </a:r>
            <a:r>
              <a:rPr lang="fr-FR" dirty="0" smtClean="0">
                <a:sym typeface="Wingdings" pitchFamily="2" charset="2"/>
              </a:rPr>
              <a:t> Eco </a:t>
            </a:r>
            <a:r>
              <a:rPr lang="fr-FR" dirty="0" smtClean="0"/>
              <a:t>de 3% la conso totale d’air comprimé =  47 600 kWh/an = 4300 €/an</a:t>
            </a:r>
          </a:p>
          <a:p>
            <a:pPr lvl="1" eaLnBrk="1" hangingPunct="1">
              <a:buSzPct val="90000"/>
              <a:buFont typeface="Arial" charset="0"/>
              <a:buChar char="●"/>
              <a:defRPr/>
            </a:pPr>
            <a:endParaRPr lang="fr-FR" dirty="0" smtClean="0"/>
          </a:p>
          <a:p>
            <a:pPr lvl="1" eaLnBrk="1" hangingPunct="1">
              <a:buSzPct val="90000"/>
              <a:buFont typeface="Arial" charset="0"/>
              <a:buChar char="●"/>
              <a:defRPr/>
            </a:pPr>
            <a:r>
              <a:rPr lang="fr-FR" dirty="0" smtClean="0"/>
              <a:t>Campagne de détection et réparation de fuites :</a:t>
            </a:r>
          </a:p>
          <a:p>
            <a:pPr lvl="1" eaLnBrk="1" hangingPunct="1">
              <a:buSzPct val="90000"/>
              <a:buFont typeface="Arial" charset="0"/>
              <a:buNone/>
              <a:defRPr/>
            </a:pPr>
            <a:r>
              <a:rPr lang="fr-FR" dirty="0" smtClean="0"/>
              <a:t>	5% de fuites = 79000 kWh/an = 7100 €/an</a:t>
            </a:r>
          </a:p>
          <a:p>
            <a:pPr lvl="1" eaLnBrk="1" hangingPunct="1">
              <a:buSzPct val="90000"/>
              <a:buFont typeface="Arial" charset="0"/>
              <a:buNone/>
              <a:defRPr/>
            </a:pPr>
            <a:endParaRPr lang="fr-FR" dirty="0" smtClean="0"/>
          </a:p>
          <a:p>
            <a:pPr lvl="1" eaLnBrk="1" hangingPunct="1">
              <a:buSzPct val="90000"/>
              <a:buFont typeface="Arial" charset="0"/>
              <a:buChar char="●"/>
              <a:defRPr/>
            </a:pPr>
            <a:r>
              <a:rPr lang="fr-FR" dirty="0" smtClean="0"/>
              <a:t>Abaisser la temporisation à l’arrêt des compresseurs : </a:t>
            </a:r>
          </a:p>
          <a:p>
            <a:pPr lvl="1" eaLnBrk="1" hangingPunct="1">
              <a:buSzPct val="90000"/>
              <a:buFont typeface="Arial" charset="0"/>
              <a:buNone/>
              <a:defRPr/>
            </a:pPr>
            <a:r>
              <a:rPr lang="fr-FR" dirty="0" smtClean="0"/>
              <a:t>passer de 30 secondes à la temporisation minimum de 20 secondes. Potentiel de gain = 50 000 kWh/an = 4500 €</a:t>
            </a:r>
          </a:p>
          <a:p>
            <a:pPr lvl="2" eaLnBrk="1" hangingPunct="1">
              <a:buSzPct val="90000"/>
              <a:buFont typeface="Arial" charset="0"/>
              <a:buChar char="●"/>
              <a:defRPr/>
            </a:pPr>
            <a:endParaRPr lang="fr-FR" dirty="0" smtClean="0"/>
          </a:p>
          <a:p>
            <a:pPr lvl="1" eaLnBrk="1" hangingPunct="1">
              <a:buFont typeface="Arial" charset="0"/>
              <a:buChar char="●"/>
              <a:defRPr/>
            </a:pPr>
            <a:endParaRPr lang="fr-FR" dirty="0" smtClean="0"/>
          </a:p>
          <a:p>
            <a:pPr eaLnBrk="1" hangingPunct="1">
              <a:buFont typeface="Arial" charset="0"/>
              <a:buChar char="●"/>
              <a:defRPr/>
            </a:pP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-41275"/>
            <a:ext cx="8280400" cy="1150938"/>
          </a:xfrm>
        </p:spPr>
        <p:txBody>
          <a:bodyPr/>
          <a:lstStyle/>
          <a:p>
            <a:pPr eaLnBrk="1" hangingPunct="1"/>
            <a:r>
              <a:rPr lang="fr-FR" b="1" smtClean="0"/>
              <a:t>Eau glacée – Etat des lieux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6250" y="1244600"/>
            <a:ext cx="8086725" cy="4162425"/>
          </a:xfrm>
        </p:spPr>
        <p:txBody>
          <a:bodyPr/>
          <a:lstStyle/>
          <a:p>
            <a:pPr lvl="1" eaLnBrk="1" hangingPunct="1">
              <a:buSzPct val="90000"/>
            </a:pPr>
            <a:r>
              <a:rPr lang="fr-FR" b="1" smtClean="0">
                <a:solidFill>
                  <a:srgbClr val="00B050"/>
                </a:solidFill>
              </a:rPr>
              <a:t>Production d’eau glacée : 1033 MWh/an =  93 000 € </a:t>
            </a:r>
          </a:p>
          <a:p>
            <a:pPr lvl="2" eaLnBrk="1" hangingPunct="1">
              <a:buSzPct val="90000"/>
              <a:buFont typeface="Courier New" pitchFamily="49" charset="0"/>
              <a:buChar char="o"/>
            </a:pPr>
            <a:r>
              <a:rPr lang="fr-FR" sz="1600" smtClean="0">
                <a:solidFill>
                  <a:srgbClr val="00B050"/>
                </a:solidFill>
              </a:rPr>
              <a:t>Groupes froids : 724 MWh/an =65 000 €/an</a:t>
            </a:r>
          </a:p>
          <a:p>
            <a:pPr lvl="2" eaLnBrk="1" hangingPunct="1">
              <a:buSzPct val="90000"/>
              <a:buFont typeface="Courier New" pitchFamily="49" charset="0"/>
              <a:buChar char="o"/>
            </a:pPr>
            <a:r>
              <a:rPr lang="fr-FR" sz="1600" smtClean="0">
                <a:solidFill>
                  <a:srgbClr val="00B050"/>
                </a:solidFill>
              </a:rPr>
              <a:t>Pompes primaires et secondaires : 309 MWh/an =28 000 €/an </a:t>
            </a:r>
            <a:r>
              <a:rPr lang="fr-FR" sz="1600" smtClean="0">
                <a:solidFill>
                  <a:srgbClr val="00B050"/>
                </a:solidFill>
                <a:sym typeface="Wingdings" pitchFamily="2" charset="2"/>
              </a:rPr>
              <a:t> important</a:t>
            </a:r>
            <a:endParaRPr lang="fr-FR" sz="1600" smtClean="0">
              <a:solidFill>
                <a:srgbClr val="00B050"/>
              </a:solidFill>
            </a:endParaRPr>
          </a:p>
          <a:p>
            <a:pPr lvl="2" eaLnBrk="1" hangingPunct="1">
              <a:buSzPct val="90000"/>
              <a:buFont typeface="Courier New" pitchFamily="49" charset="0"/>
              <a:buChar char="o"/>
            </a:pPr>
            <a:endParaRPr lang="fr-FR" sz="1600" smtClean="0"/>
          </a:p>
          <a:p>
            <a:pPr lvl="1" eaLnBrk="1" hangingPunct="1">
              <a:buSzPct val="90000"/>
            </a:pPr>
            <a:r>
              <a:rPr lang="fr-FR" smtClean="0"/>
              <a:t>Pas de tendance claire entre la puissance appelée et la T°extérieure</a:t>
            </a:r>
          </a:p>
          <a:p>
            <a:pPr lvl="1" eaLnBrk="1" hangingPunct="1">
              <a:buSzPct val="90000"/>
            </a:pPr>
            <a:endParaRPr lang="fr-FR" smtClean="0"/>
          </a:p>
          <a:p>
            <a:pPr lvl="1" eaLnBrk="1" hangingPunct="1">
              <a:buSzPct val="90000"/>
            </a:pPr>
            <a:r>
              <a:rPr lang="fr-FR" smtClean="0"/>
              <a:t>Charge frigorifique de l’installation = la moitié de la puissance frigo de chaque groupe</a:t>
            </a:r>
          </a:p>
          <a:p>
            <a:pPr lvl="2" eaLnBrk="1" hangingPunct="1">
              <a:buSzPct val="90000"/>
              <a:buFont typeface="Courier New" pitchFamily="49" charset="0"/>
              <a:buChar char="o"/>
            </a:pPr>
            <a:r>
              <a:rPr lang="fr-FR" sz="1600" smtClean="0"/>
              <a:t> 300 kWfroid en moy</a:t>
            </a:r>
          </a:p>
          <a:p>
            <a:pPr lvl="2" eaLnBrk="1" hangingPunct="1">
              <a:buSzPct val="90000"/>
            </a:pPr>
            <a:endParaRPr lang="fr-FR" sz="1600" smtClean="0"/>
          </a:p>
          <a:p>
            <a:pPr lvl="1" eaLnBrk="1" hangingPunct="1">
              <a:buSzPct val="90000"/>
            </a:pPr>
            <a:r>
              <a:rPr lang="fr-FR" smtClean="0"/>
              <a:t>COP des groupes froids = 3 (sur la période observée)</a:t>
            </a:r>
          </a:p>
          <a:p>
            <a:pPr lvl="2" eaLnBrk="1" hangingPunct="1">
              <a:buSzPct val="90000"/>
              <a:buFont typeface="Courier New" pitchFamily="49" charset="0"/>
              <a:buChar char="o"/>
            </a:pPr>
            <a:r>
              <a:rPr lang="fr-FR" sz="1600" smtClean="0"/>
              <a:t>Dans la moyenne</a:t>
            </a:r>
          </a:p>
          <a:p>
            <a:pPr lvl="2" eaLnBrk="1" hangingPunct="1">
              <a:buSzPct val="90000"/>
              <a:buFont typeface="Courier New" pitchFamily="49" charset="0"/>
              <a:buChar char="o"/>
            </a:pPr>
            <a:endParaRPr lang="fr-FR" sz="1600" smtClean="0"/>
          </a:p>
          <a:p>
            <a:pPr lvl="1" eaLnBrk="1" hangingPunct="1">
              <a:buSzPct val="90000"/>
            </a:pPr>
            <a:r>
              <a:rPr lang="fr-FR" smtClean="0"/>
              <a:t>Groupe Lennox : en priorité le WE pour des raisons de maintenance via gestion des consignes de froid. </a:t>
            </a:r>
          </a:p>
          <a:p>
            <a:pPr lvl="1" eaLnBrk="1" hangingPunct="1">
              <a:buSzPct val="90000"/>
              <a:buFont typeface="Arial" pitchFamily="34" charset="0"/>
              <a:buNone/>
            </a:pPr>
            <a:r>
              <a:rPr lang="fr-FR" smtClean="0"/>
              <a:t>	Mais en semaine : démarrages brefs pour de courtes période </a:t>
            </a:r>
            <a:r>
              <a:rPr lang="fr-FR" smtClean="0">
                <a:sym typeface="Wingdings" pitchFamily="2" charset="2"/>
              </a:rPr>
              <a:t> évitables</a:t>
            </a:r>
          </a:p>
          <a:p>
            <a:pPr lvl="2" eaLnBrk="1" hangingPunct="1">
              <a:buSzPct val="90000"/>
            </a:pPr>
            <a:endParaRPr lang="fr-FR" smtClean="0"/>
          </a:p>
          <a:p>
            <a:pPr lvl="1" eaLnBrk="1" hangingPunct="1">
              <a:buSzPct val="90000"/>
            </a:pPr>
            <a:endParaRPr lang="fr-FR" smtClean="0"/>
          </a:p>
          <a:p>
            <a:pPr lvl="1" eaLnBrk="1" hangingPunct="1">
              <a:buSzPct val="90000"/>
            </a:pPr>
            <a:endParaRPr lang="fr-FR" smtClean="0"/>
          </a:p>
          <a:p>
            <a:pPr lvl="1" eaLnBrk="1" hangingPunct="1"/>
            <a:endParaRPr lang="fr-FR" smtClean="0"/>
          </a:p>
          <a:p>
            <a:pPr eaLnBrk="1" hangingPunct="1"/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-41275"/>
            <a:ext cx="8280400" cy="1150938"/>
          </a:xfrm>
        </p:spPr>
        <p:txBody>
          <a:bodyPr/>
          <a:lstStyle/>
          <a:p>
            <a:pPr eaLnBrk="1" hangingPunct="1"/>
            <a:r>
              <a:rPr lang="fr-FR" b="1" smtClean="0"/>
              <a:t>Eau glacée – Etat des lieux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044575"/>
            <a:ext cx="8086725" cy="4162425"/>
          </a:xfrm>
        </p:spPr>
        <p:txBody>
          <a:bodyPr/>
          <a:lstStyle/>
          <a:p>
            <a:pPr lvl="1" eaLnBrk="1" hangingPunct="1">
              <a:buSzPct val="90000"/>
            </a:pPr>
            <a:r>
              <a:rPr lang="fr-FR" sz="1600" dirty="0" smtClean="0"/>
              <a:t>Puissance moyenne des pompes</a:t>
            </a:r>
            <a:endParaRPr lang="fr-FR" sz="1600" dirty="0" smtClean="0">
              <a:sym typeface="Wingdings" pitchFamily="2" charset="2"/>
            </a:endParaRPr>
          </a:p>
          <a:p>
            <a:pPr lvl="2" eaLnBrk="1" hangingPunct="1">
              <a:buSzPct val="90000"/>
              <a:buFont typeface="Courier New" pitchFamily="49" charset="0"/>
              <a:buChar char="o"/>
            </a:pPr>
            <a:r>
              <a:rPr lang="fr-FR" sz="1400" dirty="0" smtClean="0"/>
              <a:t>Pompe primaire Lennox : 8 kW / Pompe primaire </a:t>
            </a:r>
            <a:r>
              <a:rPr lang="fr-FR" sz="1400" dirty="0" err="1" smtClean="0"/>
              <a:t>Trane</a:t>
            </a:r>
            <a:r>
              <a:rPr lang="fr-FR" sz="1400" dirty="0" smtClean="0"/>
              <a:t> : 8 kW</a:t>
            </a:r>
          </a:p>
          <a:p>
            <a:pPr lvl="2" eaLnBrk="1" hangingPunct="1">
              <a:buSzPct val="90000"/>
              <a:buFont typeface="Courier New" pitchFamily="49" charset="0"/>
              <a:buChar char="o"/>
            </a:pPr>
            <a:r>
              <a:rPr lang="fr-FR" sz="1400" dirty="0" smtClean="0"/>
              <a:t>2 pompes secondaires dont 1 sur VV : 29 kW</a:t>
            </a:r>
          </a:p>
          <a:p>
            <a:pPr lvl="2" eaLnBrk="1" hangingPunct="1">
              <a:buSzPct val="90000"/>
              <a:buFont typeface="Arial" pitchFamily="34" charset="0"/>
              <a:buNone/>
            </a:pPr>
            <a:endParaRPr lang="fr-FR" sz="1600" dirty="0" smtClean="0"/>
          </a:p>
          <a:p>
            <a:pPr lvl="1" eaLnBrk="1" hangingPunct="1">
              <a:buSzPct val="90000"/>
            </a:pPr>
            <a:r>
              <a:rPr lang="fr-FR" sz="1600" dirty="0" smtClean="0"/>
              <a:t>Pompe primaire du Lennox  : tourne en continu, y compris le </a:t>
            </a:r>
            <a:r>
              <a:rPr lang="fr-FR" sz="1600" dirty="0" err="1" smtClean="0"/>
              <a:t>Week</a:t>
            </a:r>
            <a:r>
              <a:rPr lang="fr-FR" sz="1600" dirty="0" smtClean="0"/>
              <a:t> end. </a:t>
            </a:r>
          </a:p>
          <a:p>
            <a:pPr lvl="1" eaLnBrk="1" hangingPunct="1">
              <a:buSzPct val="90000"/>
            </a:pPr>
            <a:r>
              <a:rPr lang="fr-FR" sz="1600" dirty="0" smtClean="0"/>
              <a:t>Pompes secondaires et pompe primaire du GF </a:t>
            </a:r>
            <a:r>
              <a:rPr lang="fr-FR" sz="1600" dirty="0" err="1" smtClean="0"/>
              <a:t>Trane</a:t>
            </a:r>
            <a:r>
              <a:rPr lang="fr-FR" sz="1600" dirty="0" smtClean="0"/>
              <a:t> : s’arrêtent normalement le </a:t>
            </a:r>
            <a:r>
              <a:rPr lang="fr-FR" sz="1600" dirty="0" err="1" smtClean="0"/>
              <a:t>Week</a:t>
            </a:r>
            <a:r>
              <a:rPr lang="fr-FR" sz="1600" dirty="0" smtClean="0"/>
              <a:t> end</a:t>
            </a:r>
          </a:p>
          <a:p>
            <a:pPr lvl="1" eaLnBrk="1" hangingPunct="1">
              <a:buSzPct val="90000"/>
            </a:pPr>
            <a:r>
              <a:rPr lang="fr-FR" sz="1600" dirty="0" smtClean="0"/>
              <a:t>Certains </a:t>
            </a:r>
            <a:r>
              <a:rPr lang="fr-FR" sz="1600" dirty="0" err="1" smtClean="0"/>
              <a:t>Week</a:t>
            </a:r>
            <a:r>
              <a:rPr lang="fr-FR" sz="1600" dirty="0" smtClean="0"/>
              <a:t> end : le GF 2 et l’ensemble des pompes restent en marche, alors qu’il n’y a pas de production</a:t>
            </a:r>
          </a:p>
          <a:p>
            <a:pPr lvl="1" eaLnBrk="1" hangingPunct="1">
              <a:buSzPct val="90000"/>
            </a:pPr>
            <a:endParaRPr lang="fr-FR" dirty="0" smtClean="0"/>
          </a:p>
          <a:p>
            <a:pPr lvl="1" eaLnBrk="1" hangingPunct="1">
              <a:buSzPct val="90000"/>
            </a:pPr>
            <a:endParaRPr lang="fr-FR" dirty="0" smtClean="0"/>
          </a:p>
          <a:p>
            <a:pPr lvl="1" eaLnBrk="1" hangingPunct="1"/>
            <a:endParaRPr lang="fr-FR" dirty="0" smtClean="0"/>
          </a:p>
          <a:p>
            <a:pPr eaLnBrk="1" hangingPunct="1"/>
            <a:endParaRPr lang="fr-FR" dirty="0" smtClean="0"/>
          </a:p>
        </p:txBody>
      </p:sp>
      <p:pic>
        <p:nvPicPr>
          <p:cNvPr id="2560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3752850"/>
            <a:ext cx="8159750" cy="25527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-41275"/>
            <a:ext cx="8280400" cy="1150938"/>
          </a:xfrm>
        </p:spPr>
        <p:txBody>
          <a:bodyPr/>
          <a:lstStyle/>
          <a:p>
            <a:pPr eaLnBrk="1" hangingPunct="1"/>
            <a:r>
              <a:rPr lang="fr-FR" b="1" smtClean="0"/>
              <a:t>Eau glacée – Etat des lieux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0363" y="1087438"/>
            <a:ext cx="8086725" cy="4162425"/>
          </a:xfrm>
        </p:spPr>
        <p:txBody>
          <a:bodyPr/>
          <a:lstStyle/>
          <a:p>
            <a:pPr lvl="1" eaLnBrk="1" hangingPunct="1">
              <a:buSzPct val="90000"/>
            </a:pPr>
            <a:endParaRPr lang="fr-FR" dirty="0" smtClean="0"/>
          </a:p>
          <a:p>
            <a:pPr lvl="1" eaLnBrk="1" hangingPunct="1">
              <a:buSzPct val="90000"/>
            </a:pPr>
            <a:r>
              <a:rPr lang="fr-FR" dirty="0" smtClean="0"/>
              <a:t>T° au secondaire : delta T très faible !</a:t>
            </a:r>
          </a:p>
          <a:p>
            <a:pPr lvl="1" eaLnBrk="1" hangingPunct="1">
              <a:buSzPct val="90000"/>
            </a:pPr>
            <a:endParaRPr lang="fr-FR" dirty="0" smtClean="0"/>
          </a:p>
          <a:p>
            <a:pPr lvl="1" eaLnBrk="1" hangingPunct="1">
              <a:buSzPct val="90000"/>
              <a:buFont typeface="Arial" pitchFamily="34" charset="0"/>
              <a:buNone/>
            </a:pPr>
            <a:r>
              <a:rPr lang="fr-FR" sz="1600" dirty="0" smtClean="0"/>
              <a:t>	T° départ = 9,3 °C -  T° retour =10,5°C  </a:t>
            </a:r>
            <a:r>
              <a:rPr lang="fr-FR" sz="1600" dirty="0" smtClean="0">
                <a:sym typeface="Wingdings" pitchFamily="2" charset="2"/>
              </a:rPr>
              <a:t> delta T = 1,2°C</a:t>
            </a:r>
            <a:endParaRPr lang="fr-FR" sz="1600" dirty="0" smtClean="0"/>
          </a:p>
          <a:p>
            <a:pPr lvl="1" eaLnBrk="1" hangingPunct="1">
              <a:buSzPct val="90000"/>
              <a:buFont typeface="Arial" pitchFamily="34" charset="0"/>
              <a:buNone/>
            </a:pPr>
            <a:endParaRPr lang="fr-FR" dirty="0" smtClean="0">
              <a:sym typeface="Wingdings" pitchFamily="2" charset="2"/>
            </a:endParaRPr>
          </a:p>
          <a:p>
            <a:pPr lvl="1" eaLnBrk="1" hangingPunct="1">
              <a:buSzPct val="90000"/>
              <a:buFont typeface="Wingdings" pitchFamily="2" charset="2"/>
              <a:buChar char="à"/>
            </a:pPr>
            <a:r>
              <a:rPr lang="fr-FR" dirty="0" smtClean="0"/>
              <a:t>débit au secondaire trop élevé  ?      </a:t>
            </a:r>
          </a:p>
          <a:p>
            <a:pPr lvl="1" eaLnBrk="1" hangingPunct="1">
              <a:buSzPct val="90000"/>
              <a:buFont typeface="Arial" pitchFamily="34" charset="0"/>
              <a:buNone/>
            </a:pPr>
            <a:endParaRPr lang="fr-FR" dirty="0" smtClean="0"/>
          </a:p>
          <a:p>
            <a:pPr lvl="1" eaLnBrk="1" hangingPunct="1">
              <a:buSzPct val="90000"/>
              <a:buFont typeface="Arial" pitchFamily="34" charset="0"/>
              <a:buNone/>
            </a:pPr>
            <a:r>
              <a:rPr lang="fr-FR" dirty="0" smtClean="0"/>
              <a:t> et/ou </a:t>
            </a:r>
          </a:p>
          <a:p>
            <a:pPr lvl="1" eaLnBrk="1" hangingPunct="1">
              <a:buSzPct val="90000"/>
              <a:buFont typeface="Arial" pitchFamily="34" charset="0"/>
              <a:buNone/>
            </a:pPr>
            <a:endParaRPr lang="fr-FR" dirty="0" smtClean="0"/>
          </a:p>
          <a:p>
            <a:pPr lvl="1" eaLnBrk="1" hangingPunct="1">
              <a:buSzPct val="90000"/>
              <a:buFont typeface="Wingdings" pitchFamily="2" charset="2"/>
              <a:buChar char="à"/>
            </a:pPr>
            <a:r>
              <a:rPr lang="fr-FR" dirty="0" smtClean="0">
                <a:sym typeface="Wingdings" pitchFamily="2" charset="2"/>
              </a:rPr>
              <a:t>Mauvais </a:t>
            </a:r>
            <a:r>
              <a:rPr lang="fr-FR" dirty="0" smtClean="0"/>
              <a:t>échange de chaleur au niveau des cylindres ? </a:t>
            </a:r>
          </a:p>
          <a:p>
            <a:pPr lvl="1" eaLnBrk="1" hangingPunct="1">
              <a:buSzPct val="90000"/>
              <a:buFont typeface="Arial" pitchFamily="34" charset="0"/>
              <a:buNone/>
            </a:pPr>
            <a:r>
              <a:rPr lang="fr-FR" sz="1600" dirty="0" smtClean="0"/>
              <a:t>		Car le coefficient d’échange est dégradé : cylindres entartrés ? </a:t>
            </a:r>
          </a:p>
          <a:p>
            <a:pPr lvl="1" eaLnBrk="1" hangingPunct="1">
              <a:buSzPct val="90000"/>
              <a:buFont typeface="Arial" pitchFamily="34" charset="0"/>
              <a:buNone/>
            </a:pPr>
            <a:r>
              <a:rPr lang="fr-FR" sz="1600" dirty="0" smtClean="0"/>
              <a:t>		Car les surfaces d’échange sont trop faibles ?</a:t>
            </a:r>
          </a:p>
          <a:p>
            <a:pPr lvl="1" eaLnBrk="1" hangingPunct="1"/>
            <a:endParaRPr lang="fr-FR" dirty="0" smtClean="0"/>
          </a:p>
          <a:p>
            <a:pPr eaLnBrk="1" hangingPunct="1"/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-41275"/>
            <a:ext cx="8280400" cy="1150938"/>
          </a:xfrm>
        </p:spPr>
        <p:txBody>
          <a:bodyPr/>
          <a:lstStyle/>
          <a:p>
            <a:pPr eaLnBrk="1" hangingPunct="1"/>
            <a:r>
              <a:rPr lang="fr-FR" b="1" smtClean="0"/>
              <a:t>Eau glacée – plan d’action</a:t>
            </a:r>
          </a:p>
        </p:txBody>
      </p:sp>
      <p:pic>
        <p:nvPicPr>
          <p:cNvPr id="2765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8525" y="1323975"/>
            <a:ext cx="7408863" cy="51149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-41275"/>
            <a:ext cx="8280400" cy="1150938"/>
          </a:xfrm>
        </p:spPr>
        <p:txBody>
          <a:bodyPr/>
          <a:lstStyle/>
          <a:p>
            <a:pPr eaLnBrk="1" hangingPunct="1"/>
            <a:r>
              <a:rPr lang="fr-FR" b="1" smtClean="0"/>
              <a:t>Eau glacée – plan d’action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9275" y="1212850"/>
            <a:ext cx="8086725" cy="4162425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fr-FR" dirty="0" smtClean="0"/>
              <a:t>Campagnes de réglage des vannes TA  + enregistrement T° + tests avec pompe </a:t>
            </a:r>
            <a:r>
              <a:rPr lang="fr-FR" dirty="0" err="1" smtClean="0"/>
              <a:t>lennox</a:t>
            </a:r>
            <a:r>
              <a:rPr lang="fr-FR" dirty="0" smtClean="0"/>
              <a:t> ON et OFF.</a:t>
            </a:r>
          </a:p>
          <a:p>
            <a:pPr lvl="1" eaLnBrk="1" hangingPunct="1">
              <a:buSzPct val="90000"/>
              <a:buFont typeface="Arial" pitchFamily="34" charset="0"/>
              <a:buNone/>
            </a:pPr>
            <a:r>
              <a:rPr lang="fr-FR" dirty="0" smtClean="0"/>
              <a:t> </a:t>
            </a:r>
          </a:p>
          <a:p>
            <a:pPr lvl="1" eaLnBrk="1" hangingPunct="1">
              <a:buSzPct val="90000"/>
            </a:pPr>
            <a:r>
              <a:rPr lang="fr-FR" b="1" dirty="0" smtClean="0"/>
              <a:t>But 1.  augmenter le delta T au secondaire  à 3 °C </a:t>
            </a:r>
          </a:p>
          <a:p>
            <a:pPr lvl="1" eaLnBrk="1" hangingPunct="1">
              <a:buSzPct val="90000"/>
              <a:buFont typeface="Arial" pitchFamily="34" charset="0"/>
              <a:buNone/>
            </a:pPr>
            <a:r>
              <a:rPr lang="fr-FR" b="1" dirty="0" smtClean="0"/>
              <a:t>	pour augmenter la T° de retour</a:t>
            </a:r>
          </a:p>
          <a:p>
            <a:pPr lvl="1" eaLnBrk="1" hangingPunct="1">
              <a:buSzPct val="90000"/>
              <a:buFont typeface="Arial" pitchFamily="34" charset="0"/>
              <a:buNone/>
            </a:pPr>
            <a:r>
              <a:rPr lang="fr-FR" dirty="0" smtClean="0"/>
              <a:t>	Eco cibles = 25 </a:t>
            </a:r>
            <a:r>
              <a:rPr lang="fr-FR" dirty="0" err="1" smtClean="0"/>
              <a:t>MWh</a:t>
            </a:r>
            <a:r>
              <a:rPr lang="fr-FR" dirty="0" smtClean="0"/>
              <a:t>/an = 2300 €/an.</a:t>
            </a:r>
          </a:p>
          <a:p>
            <a:pPr lvl="1" eaLnBrk="1" hangingPunct="1">
              <a:buSzPct val="90000"/>
              <a:buFont typeface="Arial" pitchFamily="34" charset="0"/>
              <a:buNone/>
            </a:pPr>
            <a:endParaRPr lang="fr-FR" dirty="0" smtClean="0"/>
          </a:p>
          <a:p>
            <a:pPr lvl="1" eaLnBrk="1" hangingPunct="1">
              <a:buSzPct val="90000"/>
            </a:pPr>
            <a:r>
              <a:rPr lang="fr-FR" b="1" dirty="0" smtClean="0"/>
              <a:t>But 2 . valider la possibilité d’arrêter le groupe Lennox et sa pompe</a:t>
            </a:r>
          </a:p>
          <a:p>
            <a:pPr lvl="1" eaLnBrk="1" hangingPunct="1">
              <a:buSzPct val="90000"/>
              <a:buFont typeface="Arial" pitchFamily="34" charset="0"/>
              <a:buNone/>
            </a:pPr>
            <a:r>
              <a:rPr lang="fr-FR" dirty="0" smtClean="0"/>
              <a:t>	Eco cibles par arrêt pompe = 66 </a:t>
            </a:r>
            <a:r>
              <a:rPr lang="fr-FR" dirty="0" err="1" smtClean="0"/>
              <a:t>MWh</a:t>
            </a:r>
            <a:r>
              <a:rPr lang="fr-FR" dirty="0" smtClean="0"/>
              <a:t>/an = 6000 €/an.</a:t>
            </a:r>
          </a:p>
          <a:p>
            <a:pPr lvl="1" eaLnBrk="1" hangingPunct="1">
              <a:buSzPct val="90000"/>
              <a:buFont typeface="Arial" pitchFamily="34" charset="0"/>
              <a:buNone/>
            </a:pPr>
            <a:endParaRPr lang="fr-FR" dirty="0" smtClean="0"/>
          </a:p>
          <a:p>
            <a:pPr lvl="1" eaLnBrk="1" hangingPunct="1">
              <a:buSzPct val="90000"/>
            </a:pPr>
            <a:r>
              <a:rPr lang="fr-FR" dirty="0" smtClean="0"/>
              <a:t>Budget campagne de réglage et mesures = 4000 €.</a:t>
            </a:r>
          </a:p>
          <a:p>
            <a:pPr lvl="1" eaLnBrk="1" hangingPunct="1">
              <a:buSzPct val="90000"/>
            </a:pPr>
            <a:endParaRPr lang="fr-FR" dirty="0" smtClean="0"/>
          </a:p>
          <a:p>
            <a:pPr lvl="1" eaLnBrk="1" hangingPunct="1">
              <a:buSzPct val="90000"/>
            </a:pPr>
            <a:r>
              <a:rPr lang="fr-FR" dirty="0" smtClean="0"/>
              <a:t>TRB ~ 1,5 ans,  si on augmente le delta T à 3°C</a:t>
            </a:r>
          </a:p>
          <a:p>
            <a:pPr lvl="1" eaLnBrk="1" hangingPunct="1">
              <a:buSzPct val="90000"/>
            </a:pPr>
            <a:endParaRPr lang="fr-FR" dirty="0" smtClean="0"/>
          </a:p>
          <a:p>
            <a:pPr lvl="1" eaLnBrk="1" hangingPunct="1">
              <a:buSzPct val="90000"/>
            </a:pPr>
            <a:endParaRPr lang="fr-FR" dirty="0" smtClean="0"/>
          </a:p>
          <a:p>
            <a:pPr lvl="1" eaLnBrk="1" hangingPunct="1">
              <a:buSzPct val="90000"/>
            </a:pPr>
            <a:endParaRPr lang="fr-FR" dirty="0" smtClean="0"/>
          </a:p>
          <a:p>
            <a:pPr lvl="1" eaLnBrk="1" hangingPunct="1"/>
            <a:endParaRPr lang="fr-FR" dirty="0" smtClean="0"/>
          </a:p>
          <a:p>
            <a:pPr eaLnBrk="1" hangingPunct="1"/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-41275"/>
            <a:ext cx="8280400" cy="1150938"/>
          </a:xfrm>
        </p:spPr>
        <p:txBody>
          <a:bodyPr/>
          <a:lstStyle/>
          <a:p>
            <a:pPr eaLnBrk="1" hangingPunct="1"/>
            <a:r>
              <a:rPr lang="fr-FR" b="1" smtClean="0"/>
              <a:t>Eau glacée – plan d’action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9275" y="1212850"/>
            <a:ext cx="8086725" cy="4162425"/>
          </a:xfrm>
        </p:spPr>
        <p:txBody>
          <a:bodyPr/>
          <a:lstStyle/>
          <a:p>
            <a:pPr eaLnBrk="1" hangingPunct="1">
              <a:buSzPct val="90000"/>
              <a:buFont typeface="Arial" pitchFamily="34" charset="0"/>
              <a:buNone/>
            </a:pPr>
            <a:r>
              <a:rPr lang="fr-FR" sz="2200" smtClean="0"/>
              <a:t> Mise en place d’un séquenceur en tête de la centrale froid</a:t>
            </a:r>
          </a:p>
          <a:p>
            <a:pPr lvl="1" eaLnBrk="1" hangingPunct="1">
              <a:buSzPct val="90000"/>
            </a:pPr>
            <a:r>
              <a:rPr lang="fr-FR" smtClean="0"/>
              <a:t>Fonctions = </a:t>
            </a:r>
          </a:p>
          <a:p>
            <a:pPr lvl="2" eaLnBrk="1" hangingPunct="1">
              <a:buSzPct val="90000"/>
            </a:pPr>
            <a:r>
              <a:rPr lang="fr-FR" sz="1400" smtClean="0"/>
              <a:t>Gestion et Optimisation de la marche  des groupes froids  et de leur pompe </a:t>
            </a:r>
          </a:p>
          <a:p>
            <a:pPr lvl="2" eaLnBrk="1" hangingPunct="1">
              <a:buSzPct val="90000"/>
            </a:pPr>
            <a:r>
              <a:rPr lang="fr-FR" sz="1400" smtClean="0"/>
              <a:t>Optimisation de la charge des compresseurs des groupes froids</a:t>
            </a:r>
          </a:p>
          <a:p>
            <a:pPr lvl="2" eaLnBrk="1" hangingPunct="1">
              <a:buSzPct val="90000"/>
            </a:pPr>
            <a:r>
              <a:rPr lang="fr-FR" sz="1400" smtClean="0"/>
              <a:t>Possibilité de décaler le point de consigne des groupes froid</a:t>
            </a:r>
          </a:p>
          <a:p>
            <a:pPr lvl="2" eaLnBrk="1" hangingPunct="1">
              <a:buSzPct val="90000"/>
              <a:buFont typeface="Arial" pitchFamily="34" charset="0"/>
              <a:buNone/>
            </a:pPr>
            <a:endParaRPr lang="fr-FR" sz="1400" smtClean="0"/>
          </a:p>
          <a:p>
            <a:pPr lvl="1" eaLnBrk="1" hangingPunct="1">
              <a:buSzPct val="90000"/>
            </a:pPr>
            <a:r>
              <a:rPr lang="fr-FR" smtClean="0"/>
              <a:t>En pratique : </a:t>
            </a:r>
          </a:p>
          <a:p>
            <a:pPr lvl="2" eaLnBrk="1" hangingPunct="1">
              <a:buSzPct val="90000"/>
            </a:pPr>
            <a:r>
              <a:rPr lang="fr-FR" sz="1400" smtClean="0"/>
              <a:t>Arrêt de la pompe primaire du Lennox</a:t>
            </a:r>
          </a:p>
          <a:p>
            <a:pPr lvl="2" eaLnBrk="1" hangingPunct="1">
              <a:buSzPct val="90000"/>
            </a:pPr>
            <a:r>
              <a:rPr lang="fr-FR" sz="1400" smtClean="0"/>
              <a:t>Arrêt des marches anormales de la pompe du groupe Trane le week </a:t>
            </a:r>
          </a:p>
          <a:p>
            <a:pPr lvl="2" eaLnBrk="1" hangingPunct="1">
              <a:buSzPct val="90000"/>
            </a:pPr>
            <a:r>
              <a:rPr lang="fr-FR" sz="1400" smtClean="0"/>
              <a:t>Arrêt des marches anormales du groupe Trane le week end</a:t>
            </a:r>
          </a:p>
          <a:p>
            <a:pPr lvl="2" eaLnBrk="1" hangingPunct="1">
              <a:buSzPct val="90000"/>
            </a:pPr>
            <a:r>
              <a:rPr lang="fr-FR" sz="1400" smtClean="0"/>
              <a:t>Optimisation des démarrages du groupe Lennox</a:t>
            </a:r>
          </a:p>
          <a:p>
            <a:pPr lvl="2" eaLnBrk="1" hangingPunct="1">
              <a:buSzPct val="90000"/>
            </a:pPr>
            <a:r>
              <a:rPr lang="fr-FR" sz="1400" smtClean="0"/>
              <a:t>Optimisation de la charge des compresseurs du groupe Trane </a:t>
            </a:r>
          </a:p>
          <a:p>
            <a:pPr lvl="1" eaLnBrk="1" hangingPunct="1">
              <a:buSzPct val="90000"/>
            </a:pPr>
            <a:endParaRPr lang="fr-FR" smtClean="0"/>
          </a:p>
          <a:p>
            <a:pPr lvl="1" eaLnBrk="1" hangingPunct="1">
              <a:buSzPct val="90000"/>
            </a:pPr>
            <a:r>
              <a:rPr lang="fr-FR" smtClean="0"/>
              <a:t>Economies cibles = 200 à 240  MWh/an = 18 500 à 21 500 €/an</a:t>
            </a:r>
          </a:p>
          <a:p>
            <a:pPr lvl="1" eaLnBrk="1" hangingPunct="1">
              <a:buSzPct val="90000"/>
            </a:pPr>
            <a:r>
              <a:rPr lang="fr-FR" smtClean="0"/>
              <a:t>Budget = 17 000 €</a:t>
            </a:r>
          </a:p>
          <a:p>
            <a:pPr lvl="1" eaLnBrk="1" hangingPunct="1">
              <a:buSzPct val="90000"/>
            </a:pPr>
            <a:r>
              <a:rPr lang="fr-FR" smtClean="0"/>
              <a:t>TRB = 8 mois à 1 an</a:t>
            </a:r>
          </a:p>
          <a:p>
            <a:pPr lvl="1" eaLnBrk="1" hangingPunct="1">
              <a:buSzPct val="90000"/>
            </a:pPr>
            <a:endParaRPr lang="fr-FR" smtClean="0"/>
          </a:p>
          <a:p>
            <a:pPr lvl="1" eaLnBrk="1" hangingPunct="1"/>
            <a:endParaRPr lang="fr-FR" smtClean="0"/>
          </a:p>
          <a:p>
            <a:pPr eaLnBrk="1" hangingPunct="1"/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-41275"/>
            <a:ext cx="8280400" cy="1150938"/>
          </a:xfrm>
        </p:spPr>
        <p:txBody>
          <a:bodyPr/>
          <a:lstStyle/>
          <a:p>
            <a:pPr eaLnBrk="1" hangingPunct="1"/>
            <a:r>
              <a:rPr lang="fr-FR" b="1" smtClean="0"/>
              <a:t>Eau glacée – plan d’action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6250" y="1087438"/>
            <a:ext cx="8086725" cy="4162425"/>
          </a:xfrm>
        </p:spPr>
        <p:txBody>
          <a:bodyPr/>
          <a:lstStyle/>
          <a:p>
            <a:pPr eaLnBrk="1" hangingPunct="1">
              <a:buSzPct val="90000"/>
              <a:buFont typeface="Arial" pitchFamily="34" charset="0"/>
              <a:buNone/>
            </a:pPr>
            <a:r>
              <a:rPr lang="fr-FR" smtClean="0"/>
              <a:t>Régulation du delta T au secondaire par modulation du débit au secondaire  </a:t>
            </a:r>
            <a:endParaRPr lang="fr-FR" smtClean="0">
              <a:solidFill>
                <a:schemeClr val="bg2"/>
              </a:solidFill>
            </a:endParaRPr>
          </a:p>
          <a:p>
            <a:pPr eaLnBrk="1" hangingPunct="1">
              <a:buSzPct val="90000"/>
              <a:buFont typeface="Arial" pitchFamily="34" charset="0"/>
              <a:buNone/>
            </a:pPr>
            <a:r>
              <a:rPr lang="fr-FR" sz="1600" b="1" smtClean="0">
                <a:solidFill>
                  <a:schemeClr val="bg2"/>
                </a:solidFill>
              </a:rPr>
              <a:t>Action à réévaluer après le réglage des vannes TA (action complémentaire)</a:t>
            </a:r>
          </a:p>
          <a:p>
            <a:pPr eaLnBrk="1" hangingPunct="1">
              <a:buSzPct val="90000"/>
              <a:buFont typeface="Arial" pitchFamily="34" charset="0"/>
              <a:buNone/>
            </a:pPr>
            <a:endParaRPr lang="fr-FR" sz="1600" b="1" smtClean="0">
              <a:solidFill>
                <a:schemeClr val="bg2"/>
              </a:solidFill>
            </a:endParaRPr>
          </a:p>
          <a:p>
            <a:pPr lvl="1" eaLnBrk="1" hangingPunct="1"/>
            <a:r>
              <a:rPr lang="fr-FR" sz="1600" smtClean="0"/>
              <a:t>But = réguler un delta T de 3°C en modulant  les débits</a:t>
            </a:r>
          </a:p>
          <a:p>
            <a:pPr lvl="1" eaLnBrk="1" hangingPunct="1">
              <a:buFont typeface="Arial" pitchFamily="34" charset="0"/>
              <a:buNone/>
            </a:pPr>
            <a:r>
              <a:rPr lang="fr-FR" sz="1600" smtClean="0"/>
              <a:t>	</a:t>
            </a:r>
            <a:r>
              <a:rPr lang="fr-FR" sz="1400" smtClean="0"/>
              <a:t>(passer à 3°C correspond à doubler le delta T </a:t>
            </a:r>
            <a:r>
              <a:rPr lang="fr-FR" sz="1400" smtClean="0">
                <a:sym typeface="Wingdings" pitchFamily="2" charset="2"/>
              </a:rPr>
              <a:t> </a:t>
            </a:r>
            <a:r>
              <a:rPr lang="fr-FR" sz="1400" smtClean="0"/>
              <a:t>diviser le débit secondaire par 2 : passer de 230 m3/h à 115 m3/h).</a:t>
            </a:r>
          </a:p>
          <a:p>
            <a:pPr lvl="1" eaLnBrk="1" hangingPunct="1"/>
            <a:r>
              <a:rPr lang="fr-FR" sz="1600" smtClean="0"/>
              <a:t>+Autoriser ou non de l’arrêt de la pompe du Lennox en fonction de la mesure de l’écart de T° entre le départ primaire et le départ secondaire. </a:t>
            </a:r>
          </a:p>
          <a:p>
            <a:pPr lvl="1" eaLnBrk="1" hangingPunct="1">
              <a:buFont typeface="Arial" pitchFamily="34" charset="0"/>
              <a:buNone/>
            </a:pPr>
            <a:endParaRPr lang="fr-FR" sz="1600" smtClean="0"/>
          </a:p>
          <a:p>
            <a:pPr lvl="1" eaLnBrk="1" hangingPunct="1"/>
            <a:r>
              <a:rPr lang="fr-FR" sz="1600" smtClean="0"/>
              <a:t>Economies cibles = 25 MWh/an =2300 €/an (augmentation delta T à 3 °C)</a:t>
            </a:r>
          </a:p>
          <a:p>
            <a:pPr lvl="1" eaLnBrk="1" hangingPunct="1"/>
            <a:r>
              <a:rPr lang="fr-FR" sz="1600" smtClean="0"/>
              <a:t>Economies max supplémentaire par variation de vitesse sur pompes secondaire et débit divisé par 2 : 177 MWh/an = 16000 €/an.</a:t>
            </a:r>
          </a:p>
          <a:p>
            <a:pPr lvl="1" eaLnBrk="1" hangingPunct="1"/>
            <a:endParaRPr lang="fr-FR" sz="1600" smtClean="0"/>
          </a:p>
          <a:p>
            <a:pPr lvl="1" eaLnBrk="1" hangingPunct="1"/>
            <a:r>
              <a:rPr lang="fr-FR" sz="1600" smtClean="0"/>
              <a:t>Solution : Nouvel automate + mise en place 1 variateurs sur la pompe secondaire non équipée. </a:t>
            </a:r>
          </a:p>
          <a:p>
            <a:pPr lvl="1" eaLnBrk="1" hangingPunct="1"/>
            <a:r>
              <a:rPr lang="fr-FR" sz="1600" smtClean="0"/>
              <a:t>Budget = 7000 €</a:t>
            </a:r>
          </a:p>
          <a:p>
            <a:pPr lvl="1" eaLnBrk="1" hangingPunct="1"/>
            <a:r>
              <a:rPr lang="fr-FR" sz="1600" smtClean="0"/>
              <a:t>TRB = 3 ans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-41275"/>
            <a:ext cx="8280400" cy="1150938"/>
          </a:xfrm>
        </p:spPr>
        <p:txBody>
          <a:bodyPr/>
          <a:lstStyle/>
          <a:p>
            <a:pPr eaLnBrk="1" hangingPunct="1"/>
            <a:r>
              <a:rPr lang="fr-FR" b="1" smtClean="0"/>
              <a:t>Eau glacée – plan d’action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9275" y="1212850"/>
            <a:ext cx="8086725" cy="4162425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fr-FR" b="1" i="1" dirty="0" smtClean="0"/>
              <a:t>Augmenter la température de départ secondaire</a:t>
            </a:r>
          </a:p>
          <a:p>
            <a:pPr lvl="1" eaLnBrk="1" hangingPunct="1">
              <a:buSzPct val="90000"/>
              <a:buFont typeface="Arial" charset="0"/>
              <a:buChar char="●"/>
              <a:defRPr/>
            </a:pPr>
            <a:r>
              <a:rPr lang="fr-FR" dirty="0" smtClean="0"/>
              <a:t>Plan d’expérience + réflexion sur les possibilités de piloter la T° de départ</a:t>
            </a:r>
          </a:p>
          <a:p>
            <a:pPr lvl="1" eaLnBrk="1" hangingPunct="1">
              <a:buSzPct val="90000"/>
              <a:buFont typeface="Arial" charset="0"/>
              <a:buChar char="●"/>
              <a:defRPr/>
            </a:pPr>
            <a:r>
              <a:rPr lang="fr-FR" dirty="0" smtClean="0"/>
              <a:t>Economies cibles = 1,5% de la consommation électrique des groupes par degrés d’augmentation. </a:t>
            </a:r>
          </a:p>
          <a:p>
            <a:pPr lvl="1" eaLnBrk="1" hangingPunct="1">
              <a:buSzPct val="90000"/>
              <a:buFont typeface="Arial" charset="0"/>
              <a:buChar char="●"/>
              <a:defRPr/>
            </a:pPr>
            <a:r>
              <a:rPr lang="fr-FR" dirty="0" smtClean="0"/>
              <a:t>Pour une augmentation de 1°C :  gain de 11 </a:t>
            </a:r>
            <a:r>
              <a:rPr lang="fr-FR" dirty="0" err="1" smtClean="0"/>
              <a:t>MWh</a:t>
            </a:r>
            <a:r>
              <a:rPr lang="fr-FR" dirty="0" smtClean="0"/>
              <a:t>/an = 1000 €/an.</a:t>
            </a:r>
          </a:p>
          <a:p>
            <a:pPr lvl="1" eaLnBrk="1" hangingPunct="1">
              <a:buSzPct val="90000"/>
              <a:buFont typeface="Arial" charset="0"/>
              <a:buChar char="●"/>
              <a:defRPr/>
            </a:pPr>
            <a:endParaRPr lang="fr-FR" dirty="0" smtClean="0"/>
          </a:p>
          <a:p>
            <a:pPr marL="180975" lvl="1" eaLnBrk="1" hangingPunct="1">
              <a:buClr>
                <a:schemeClr val="accent1"/>
              </a:buClr>
              <a:buSzPct val="90000"/>
              <a:buFont typeface="Arial" charset="0"/>
              <a:buNone/>
              <a:defRPr/>
            </a:pPr>
            <a:r>
              <a:rPr lang="fr-FR" sz="2000" b="1" i="1" dirty="0" smtClean="0">
                <a:solidFill>
                  <a:schemeClr val="accent1"/>
                </a:solidFill>
                <a:ea typeface="+mn-ea"/>
                <a:cs typeface="+mn-cs"/>
              </a:rPr>
              <a:t>Mise en place d’un </a:t>
            </a:r>
            <a:r>
              <a:rPr lang="fr-FR" sz="2000" b="1" i="1" dirty="0" err="1" smtClean="0">
                <a:solidFill>
                  <a:schemeClr val="accent1"/>
                </a:solidFill>
                <a:ea typeface="+mn-ea"/>
                <a:cs typeface="+mn-cs"/>
              </a:rPr>
              <a:t>drycooler</a:t>
            </a:r>
            <a:r>
              <a:rPr lang="fr-FR" sz="2000" b="1" i="1" dirty="0" smtClean="0">
                <a:solidFill>
                  <a:schemeClr val="accent1"/>
                </a:solidFill>
                <a:ea typeface="+mn-ea"/>
                <a:cs typeface="+mn-cs"/>
              </a:rPr>
              <a:t> et </a:t>
            </a:r>
            <a:r>
              <a:rPr lang="fr-FR" sz="2000" b="1" i="1" dirty="0" err="1" smtClean="0">
                <a:solidFill>
                  <a:schemeClr val="accent1"/>
                </a:solidFill>
                <a:ea typeface="+mn-ea"/>
                <a:cs typeface="+mn-cs"/>
              </a:rPr>
              <a:t>freecooling</a:t>
            </a:r>
            <a:r>
              <a:rPr lang="fr-FR" sz="2000" b="1" i="1" dirty="0" smtClean="0">
                <a:solidFill>
                  <a:schemeClr val="accent1"/>
                </a:solidFill>
                <a:ea typeface="+mn-ea"/>
                <a:cs typeface="+mn-cs"/>
              </a:rPr>
              <a:t> en hiver. </a:t>
            </a:r>
          </a:p>
          <a:p>
            <a:pPr lvl="1" eaLnBrk="1" hangingPunct="1">
              <a:buSzPct val="90000"/>
              <a:buFont typeface="Arial" charset="0"/>
              <a:buChar char="●"/>
              <a:defRPr/>
            </a:pPr>
            <a:r>
              <a:rPr lang="fr-FR" dirty="0" err="1" smtClean="0"/>
              <a:t>Prérequis</a:t>
            </a:r>
            <a:r>
              <a:rPr lang="fr-FR" dirty="0" smtClean="0"/>
              <a:t> : augmenter la T° de départ</a:t>
            </a:r>
          </a:p>
          <a:p>
            <a:pPr lvl="1" eaLnBrk="1" hangingPunct="1">
              <a:buFont typeface="Arial" charset="0"/>
              <a:buChar char="●"/>
              <a:defRPr/>
            </a:pPr>
            <a:r>
              <a:rPr lang="fr-FR" dirty="0" smtClean="0"/>
              <a:t>Economies cibles, pour un départ à 13°C et un retour à 16 °C et 300 kW de besoin de froid : 230 </a:t>
            </a:r>
            <a:r>
              <a:rPr lang="fr-FR" dirty="0" err="1" smtClean="0"/>
              <a:t>MWh</a:t>
            </a:r>
            <a:r>
              <a:rPr lang="fr-FR" dirty="0" smtClean="0"/>
              <a:t>/an = 20 700 €/an</a:t>
            </a:r>
          </a:p>
          <a:p>
            <a:pPr lvl="1" eaLnBrk="1" hangingPunct="1">
              <a:buFont typeface="Arial" charset="0"/>
              <a:buChar char="●"/>
              <a:defRPr/>
            </a:pPr>
            <a:r>
              <a:rPr lang="fr-FR" dirty="0" smtClean="0"/>
              <a:t>Budget estimatif : 80 000 €</a:t>
            </a:r>
          </a:p>
          <a:p>
            <a:pPr lvl="1" eaLnBrk="1" hangingPunct="1">
              <a:buFont typeface="Arial" charset="0"/>
              <a:buChar char="●"/>
              <a:defRPr/>
            </a:pPr>
            <a:r>
              <a:rPr lang="fr-FR" dirty="0" smtClean="0"/>
              <a:t>TRB : 4 à 5 ans</a:t>
            </a:r>
          </a:p>
          <a:p>
            <a:pPr eaLnBrk="1" hangingPunct="1">
              <a:buFont typeface="Arial" charset="0"/>
              <a:buChar char="●"/>
              <a:defRPr/>
            </a:pP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-41275"/>
            <a:ext cx="8280400" cy="1150938"/>
          </a:xfrm>
        </p:spPr>
        <p:txBody>
          <a:bodyPr/>
          <a:lstStyle/>
          <a:p>
            <a:pPr eaLnBrk="1" hangingPunct="1"/>
            <a:r>
              <a:rPr lang="fr-FR" b="1" smtClean="0"/>
              <a:t>Eau glacée – plan d’action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9275" y="1212850"/>
            <a:ext cx="8086725" cy="4162425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fr-FR" b="1" i="1" smtClean="0"/>
              <a:t>Adiabatic cooling</a:t>
            </a:r>
          </a:p>
          <a:p>
            <a:pPr lvl="1" eaLnBrk="1" hangingPunct="1">
              <a:buSzPct val="90000"/>
            </a:pPr>
            <a:r>
              <a:rPr lang="fr-FR" smtClean="0"/>
              <a:t>Brouillard d’eau déminéralisée au niveau de l’échangeur air/fluide </a:t>
            </a:r>
          </a:p>
          <a:p>
            <a:pPr lvl="1" eaLnBrk="1" hangingPunct="1">
              <a:buSzPct val="90000"/>
            </a:pPr>
            <a:r>
              <a:rPr lang="fr-FR" smtClean="0"/>
              <a:t>But = abaisser de 4-5°C la condensation du fluide. </a:t>
            </a:r>
          </a:p>
          <a:p>
            <a:pPr lvl="1" eaLnBrk="1" hangingPunct="1">
              <a:buSzPct val="90000"/>
            </a:pPr>
            <a:endParaRPr lang="fr-FR" smtClean="0"/>
          </a:p>
          <a:p>
            <a:pPr lvl="1" eaLnBrk="1" hangingPunct="1">
              <a:buSzPct val="90000"/>
            </a:pPr>
            <a:r>
              <a:rPr lang="fr-FR" smtClean="0"/>
              <a:t>Economies cibles : 43 MWh/an = 4000 €/an</a:t>
            </a:r>
          </a:p>
          <a:p>
            <a:pPr lvl="1" eaLnBrk="1" hangingPunct="1">
              <a:buSzPct val="90000"/>
            </a:pPr>
            <a:r>
              <a:rPr lang="fr-FR" smtClean="0"/>
              <a:t>Budget approximatif  20000 € fourni posé. </a:t>
            </a:r>
          </a:p>
          <a:p>
            <a:pPr lvl="1" eaLnBrk="1" hangingPunct="1">
              <a:buSzPct val="90000"/>
            </a:pPr>
            <a:r>
              <a:rPr lang="fr-FR" smtClean="0"/>
              <a:t>Pré requis, hors chiffrage : disposer d’eau déminéralisée.  </a:t>
            </a:r>
          </a:p>
          <a:p>
            <a:pPr lvl="1" eaLnBrk="1" hangingPunct="1">
              <a:buSzPct val="90000"/>
            </a:pPr>
            <a:r>
              <a:rPr lang="fr-FR" smtClean="0"/>
              <a:t>Temps de retour brut : supérieur à 4 ans.</a:t>
            </a:r>
          </a:p>
          <a:p>
            <a:pPr lvl="1" eaLnBrk="1" hangingPunct="1">
              <a:buSzPct val="90000"/>
            </a:pPr>
            <a:endParaRPr lang="fr-FR" smtClean="0"/>
          </a:p>
          <a:p>
            <a:pPr lvl="1" eaLnBrk="1" hangingPunct="1"/>
            <a:endParaRPr lang="fr-FR" smtClean="0"/>
          </a:p>
          <a:p>
            <a:pPr eaLnBrk="1" hangingPunct="1"/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-41275"/>
            <a:ext cx="8280400" cy="1150938"/>
          </a:xfrm>
        </p:spPr>
        <p:txBody>
          <a:bodyPr/>
          <a:lstStyle/>
          <a:p>
            <a:pPr eaLnBrk="1" hangingPunct="1"/>
            <a:r>
              <a:rPr lang="fr-FR" b="1" smtClean="0"/>
              <a:t>Chaufferie – Etat des lieux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3688" y="1212850"/>
            <a:ext cx="8850312" cy="4162425"/>
          </a:xfrm>
        </p:spPr>
        <p:txBody>
          <a:bodyPr/>
          <a:lstStyle/>
          <a:p>
            <a:pPr lvl="1" eaLnBrk="1" hangingPunct="1">
              <a:buSzPct val="90000"/>
            </a:pPr>
            <a:r>
              <a:rPr lang="fr-FR" b="1" smtClean="0">
                <a:solidFill>
                  <a:srgbClr val="00B050"/>
                </a:solidFill>
              </a:rPr>
              <a:t>Conso gaz  : 35 GWh/an = 1 million d’€/an</a:t>
            </a:r>
          </a:p>
          <a:p>
            <a:pPr lvl="1" eaLnBrk="1" hangingPunct="1">
              <a:buSzPct val="90000"/>
            </a:pPr>
            <a:endParaRPr lang="fr-FR" smtClean="0"/>
          </a:p>
          <a:p>
            <a:pPr lvl="1" eaLnBrk="1" hangingPunct="1">
              <a:buSzPct val="90000"/>
            </a:pPr>
            <a:r>
              <a:rPr lang="fr-FR" smtClean="0"/>
              <a:t>3 chaudières en //.</a:t>
            </a:r>
          </a:p>
          <a:p>
            <a:pPr lvl="1" eaLnBrk="1" hangingPunct="1">
              <a:buSzPct val="90000"/>
            </a:pPr>
            <a:r>
              <a:rPr lang="fr-FR" smtClean="0"/>
              <a:t>consigne sur chaque chaudière de 220 °C, en continu</a:t>
            </a:r>
          </a:p>
          <a:p>
            <a:pPr lvl="2" eaLnBrk="1" hangingPunct="1">
              <a:buSzPct val="90000"/>
            </a:pPr>
            <a:r>
              <a:rPr lang="fr-FR" sz="1400" smtClean="0"/>
              <a:t>Réseau HT : 220</a:t>
            </a:r>
          </a:p>
          <a:p>
            <a:pPr lvl="2" eaLnBrk="1" hangingPunct="1">
              <a:buSzPct val="90000"/>
            </a:pPr>
            <a:r>
              <a:rPr lang="fr-FR" sz="1400" smtClean="0"/>
              <a:t>Réseau BT : 190 °C en semaine &amp; 150 °C le week end</a:t>
            </a:r>
          </a:p>
          <a:p>
            <a:pPr lvl="1" eaLnBrk="1" hangingPunct="1">
              <a:buSzPct val="90000"/>
            </a:pPr>
            <a:r>
              <a:rPr lang="fr-FR" smtClean="0"/>
              <a:t>Tournent en continu, y compris le WE.</a:t>
            </a:r>
          </a:p>
          <a:p>
            <a:pPr lvl="1" eaLnBrk="1" hangingPunct="1">
              <a:buSzPct val="90000"/>
            </a:pPr>
            <a:r>
              <a:rPr lang="fr-FR" smtClean="0"/>
              <a:t>Bruleurs modulants. Bruleur 3 passe en dessous du seuil de modulation </a:t>
            </a:r>
            <a:r>
              <a:rPr lang="fr-FR" smtClean="0">
                <a:sym typeface="Wingdings" pitchFamily="2" charset="2"/>
              </a:rPr>
              <a:t> TOR.</a:t>
            </a:r>
          </a:p>
          <a:p>
            <a:pPr lvl="1" eaLnBrk="1" hangingPunct="1">
              <a:buSzPct val="90000"/>
            </a:pPr>
            <a:endParaRPr lang="fr-FR" smtClean="0"/>
          </a:p>
          <a:p>
            <a:pPr lvl="1" eaLnBrk="1" hangingPunct="1">
              <a:buSzPct val="90000"/>
            </a:pPr>
            <a:r>
              <a:rPr lang="fr-FR" smtClean="0"/>
              <a:t>Rendement</a:t>
            </a:r>
          </a:p>
          <a:p>
            <a:pPr lvl="1" eaLnBrk="1" hangingPunct="1">
              <a:buSzPct val="90000"/>
            </a:pPr>
            <a:endParaRPr lang="fr-FR" smtClean="0"/>
          </a:p>
          <a:p>
            <a:pPr lvl="1" eaLnBrk="1" hangingPunct="1">
              <a:buSzPct val="90000"/>
            </a:pPr>
            <a:endParaRPr lang="fr-FR" smtClean="0"/>
          </a:p>
          <a:p>
            <a:pPr lvl="1" eaLnBrk="1" hangingPunct="1">
              <a:buSzPct val="90000"/>
            </a:pPr>
            <a:endParaRPr lang="fr-FR" smtClean="0"/>
          </a:p>
          <a:p>
            <a:pPr lvl="1" eaLnBrk="1" hangingPunct="1">
              <a:buSzPct val="90000"/>
            </a:pPr>
            <a:r>
              <a:rPr lang="fr-FR" smtClean="0"/>
              <a:t>T° fumées</a:t>
            </a:r>
          </a:p>
          <a:p>
            <a:pPr lvl="1" eaLnBrk="1" hangingPunct="1">
              <a:buSzPct val="90000"/>
            </a:pPr>
            <a:endParaRPr lang="fr-FR" smtClean="0"/>
          </a:p>
          <a:p>
            <a:pPr eaLnBrk="1" hangingPunct="1"/>
            <a:endParaRPr lang="fr-FR" smtClean="0"/>
          </a:p>
        </p:txBody>
      </p:sp>
      <p:pic>
        <p:nvPicPr>
          <p:cNvPr id="3379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66988" y="3927475"/>
            <a:ext cx="5537200" cy="9683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pic>
        <p:nvPicPr>
          <p:cNvPr id="3379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7788" y="5286375"/>
            <a:ext cx="555942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-41275"/>
            <a:ext cx="8280400" cy="1150938"/>
          </a:xfrm>
        </p:spPr>
        <p:txBody>
          <a:bodyPr/>
          <a:lstStyle/>
          <a:p>
            <a:pPr eaLnBrk="1" hangingPunct="1"/>
            <a:r>
              <a:rPr lang="fr-FR" b="1" smtClean="0"/>
              <a:t>Chaufferie – Etat des lieux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9275" y="1212850"/>
            <a:ext cx="8086725" cy="4162425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fr-FR" b="1" i="1" smtClean="0"/>
              <a:t>Puissances</a:t>
            </a:r>
          </a:p>
          <a:p>
            <a:pPr lvl="1" eaLnBrk="1" hangingPunct="1">
              <a:buSzPct val="90000"/>
            </a:pPr>
            <a:endParaRPr lang="fr-FR" smtClean="0"/>
          </a:p>
          <a:p>
            <a:pPr lvl="1" eaLnBrk="1" hangingPunct="1">
              <a:buSzPct val="90000"/>
            </a:pPr>
            <a:endParaRPr lang="fr-FR" smtClean="0"/>
          </a:p>
          <a:p>
            <a:pPr eaLnBrk="1" hangingPunct="1"/>
            <a:endParaRPr lang="fr-FR" smtClean="0"/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44750" y="1503363"/>
            <a:ext cx="4092575" cy="123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7288" y="3048000"/>
            <a:ext cx="4165600" cy="125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7763" y="4572000"/>
            <a:ext cx="4291012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-41275"/>
            <a:ext cx="8280400" cy="1150938"/>
          </a:xfrm>
        </p:spPr>
        <p:txBody>
          <a:bodyPr/>
          <a:lstStyle/>
          <a:p>
            <a:pPr eaLnBrk="1" hangingPunct="1"/>
            <a:r>
              <a:rPr lang="fr-FR" b="1" smtClean="0"/>
              <a:t>Chaufferie – Etat des lieux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9275" y="1212850"/>
            <a:ext cx="8086725" cy="4162425"/>
          </a:xfrm>
        </p:spPr>
        <p:txBody>
          <a:bodyPr/>
          <a:lstStyle/>
          <a:p>
            <a:pPr lvl="1" eaLnBrk="1" hangingPunct="1">
              <a:buSzPct val="90000"/>
            </a:pPr>
            <a:r>
              <a:rPr lang="fr-FR" smtClean="0"/>
              <a:t>Charge chaufferie = de 40% à 100 % </a:t>
            </a:r>
          </a:p>
          <a:p>
            <a:pPr lvl="1" eaLnBrk="1" hangingPunct="1">
              <a:buSzPct val="90000"/>
            </a:pPr>
            <a:endParaRPr lang="fr-FR" smtClean="0"/>
          </a:p>
          <a:p>
            <a:pPr lvl="1" eaLnBrk="1" hangingPunct="1">
              <a:buSzPct val="90000"/>
            </a:pPr>
            <a:endParaRPr lang="fr-FR" smtClean="0"/>
          </a:p>
          <a:p>
            <a:pPr eaLnBrk="1" hangingPunct="1"/>
            <a:endParaRPr lang="fr-FR" smtClean="0"/>
          </a:p>
          <a:p>
            <a:pPr eaLnBrk="1" hangingPunct="1"/>
            <a:endParaRPr lang="fr-FR" smtClean="0"/>
          </a:p>
          <a:p>
            <a:pPr lvl="1" eaLnBrk="1" hangingPunct="1">
              <a:buSzPct val="90000"/>
            </a:pPr>
            <a:endParaRPr lang="fr-FR" smtClean="0"/>
          </a:p>
          <a:p>
            <a:pPr lvl="1" eaLnBrk="1" hangingPunct="1">
              <a:buSzPct val="90000"/>
            </a:pPr>
            <a:r>
              <a:rPr lang="fr-FR" smtClean="0"/>
              <a:t>Effet de la Température extérieure</a:t>
            </a:r>
          </a:p>
          <a:p>
            <a:pPr lvl="2" eaLnBrk="1" hangingPunct="1">
              <a:buSzPct val="90000"/>
            </a:pPr>
            <a:r>
              <a:rPr lang="fr-FR" sz="1400" smtClean="0"/>
              <a:t>Tendance à la baisse ? </a:t>
            </a:r>
          </a:p>
          <a:p>
            <a:pPr lvl="2" eaLnBrk="1" hangingPunct="1">
              <a:buSzPct val="90000"/>
            </a:pPr>
            <a:r>
              <a:rPr lang="fr-FR" sz="1400" smtClean="0"/>
              <a:t>Mais mauvaise corrélation</a:t>
            </a:r>
          </a:p>
          <a:p>
            <a:pPr eaLnBrk="1" hangingPunct="1"/>
            <a:endParaRPr lang="fr-FR" sz="1400" smtClean="0"/>
          </a:p>
        </p:txBody>
      </p:sp>
      <p:pic>
        <p:nvPicPr>
          <p:cNvPr id="35844" name="Graphique 1"/>
          <p:cNvPicPr>
            <a:picLocks noChangeArrowheads="1"/>
          </p:cNvPicPr>
          <p:nvPr/>
        </p:nvPicPr>
        <p:blipFill>
          <a:blip r:embed="rId2" cstate="print"/>
          <a:srcRect b="-63"/>
          <a:stretch>
            <a:fillRect/>
          </a:stretch>
        </p:blipFill>
        <p:spPr bwMode="auto">
          <a:xfrm>
            <a:off x="5265738" y="1387475"/>
            <a:ext cx="3478212" cy="200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25900" y="4225925"/>
            <a:ext cx="4643438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-41275"/>
            <a:ext cx="8280400" cy="1150938"/>
          </a:xfrm>
        </p:spPr>
        <p:txBody>
          <a:bodyPr/>
          <a:lstStyle/>
          <a:p>
            <a:pPr eaLnBrk="1" hangingPunct="1"/>
            <a:r>
              <a:rPr lang="fr-FR" b="1" smtClean="0"/>
              <a:t>Chaufferie – Plan d’action</a:t>
            </a:r>
          </a:p>
        </p:txBody>
      </p:sp>
      <p:sp>
        <p:nvSpPr>
          <p:cNvPr id="36867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smtClean="0"/>
          </a:p>
        </p:txBody>
      </p:sp>
      <p:pic>
        <p:nvPicPr>
          <p:cNvPr id="3686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8525" y="2324100"/>
            <a:ext cx="7408863" cy="3533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-41275"/>
            <a:ext cx="8280400" cy="1150938"/>
          </a:xfrm>
        </p:spPr>
        <p:txBody>
          <a:bodyPr/>
          <a:lstStyle/>
          <a:p>
            <a:pPr eaLnBrk="1" hangingPunct="1"/>
            <a:r>
              <a:rPr lang="fr-FR" b="1" smtClean="0"/>
              <a:t>Chaufferie – Plan d’action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9275" y="1212850"/>
            <a:ext cx="8086725" cy="4162425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fr-FR" smtClean="0"/>
              <a:t>Conversion d’un bruleur modulant vers un bruleur micro-modulant et modulation sur sonde d’O2 </a:t>
            </a:r>
          </a:p>
          <a:p>
            <a:pPr lvl="1" eaLnBrk="1" hangingPunct="1">
              <a:buSzPct val="90000"/>
            </a:pPr>
            <a:endParaRPr lang="fr-FR" smtClean="0"/>
          </a:p>
          <a:p>
            <a:pPr lvl="1" eaLnBrk="1" hangingPunct="1">
              <a:buSzPct val="90000"/>
            </a:pPr>
            <a:r>
              <a:rPr lang="fr-FR" smtClean="0"/>
              <a:t>Rendre les bruleurs modulants (4 points) en micro-modulant (8 points). </a:t>
            </a:r>
          </a:p>
          <a:p>
            <a:pPr lvl="1" eaLnBrk="1" hangingPunct="1">
              <a:buSzPct val="90000"/>
            </a:pPr>
            <a:r>
              <a:rPr lang="fr-FR" smtClean="0"/>
              <a:t>Prestation</a:t>
            </a:r>
          </a:p>
          <a:p>
            <a:pPr lvl="2" eaLnBrk="1" hangingPunct="1">
              <a:buSzPct val="90000"/>
            </a:pPr>
            <a:r>
              <a:rPr lang="fr-FR" sz="1400" smtClean="0"/>
              <a:t>Remplacement de la vanne gaz</a:t>
            </a:r>
          </a:p>
          <a:p>
            <a:pPr lvl="2" eaLnBrk="1" hangingPunct="1">
              <a:buSzPct val="90000"/>
            </a:pPr>
            <a:r>
              <a:rPr lang="fr-FR" sz="1400" smtClean="0"/>
              <a:t>Variateur sur le ventilateur</a:t>
            </a:r>
          </a:p>
          <a:p>
            <a:pPr lvl="2" eaLnBrk="1" hangingPunct="1">
              <a:buSzPct val="90000"/>
            </a:pPr>
            <a:r>
              <a:rPr lang="fr-FR" sz="1400" smtClean="0"/>
              <a:t>Sonde d’O2 </a:t>
            </a:r>
          </a:p>
          <a:p>
            <a:pPr lvl="2" eaLnBrk="1" hangingPunct="1">
              <a:buSzPct val="90000"/>
            </a:pPr>
            <a:r>
              <a:rPr lang="fr-FR" sz="1400" smtClean="0"/>
              <a:t>Remplacement de l’automate de chauffe (débit air, gaz, charge …)</a:t>
            </a:r>
          </a:p>
          <a:p>
            <a:pPr lvl="1" eaLnBrk="1" hangingPunct="1">
              <a:buSzPct val="90000"/>
            </a:pPr>
            <a:endParaRPr lang="fr-FR" smtClean="0"/>
          </a:p>
          <a:p>
            <a:pPr lvl="1" eaLnBrk="1" hangingPunct="1">
              <a:buSzPct val="90000"/>
            </a:pPr>
            <a:r>
              <a:rPr lang="fr-FR" smtClean="0"/>
              <a:t>Budget : 20 k€ pour un bruleur (fourni/posé). </a:t>
            </a:r>
          </a:p>
          <a:p>
            <a:pPr lvl="1" eaLnBrk="1" hangingPunct="1">
              <a:buSzPct val="90000"/>
              <a:buFont typeface="Arial" pitchFamily="34" charset="0"/>
              <a:buNone/>
            </a:pPr>
            <a:r>
              <a:rPr lang="fr-FR" sz="1400" smtClean="0"/>
              <a:t>(Rq : un bruleur micro-modulant  neuf, fourni / installé neuf de 1,5 MW coute entre 40 et 60 k€ avec environ 15 k€ de CEE). </a:t>
            </a:r>
          </a:p>
          <a:p>
            <a:pPr lvl="1" eaLnBrk="1" hangingPunct="1">
              <a:buSzPct val="90000"/>
              <a:buFont typeface="Arial" pitchFamily="34" charset="0"/>
              <a:buNone/>
            </a:pPr>
            <a:endParaRPr lang="fr-FR" sz="1400" smtClean="0"/>
          </a:p>
          <a:p>
            <a:pPr lvl="1" eaLnBrk="1" hangingPunct="1">
              <a:buSzPct val="90000"/>
            </a:pPr>
            <a:r>
              <a:rPr lang="fr-FR" smtClean="0"/>
              <a:t>Economies cibles 2%, pour le bruleur n°3 : 226 MWh/an = 7000 €/an MAX</a:t>
            </a:r>
          </a:p>
          <a:p>
            <a:pPr lvl="1" eaLnBrk="1" hangingPunct="1">
              <a:buSzPct val="90000"/>
            </a:pPr>
            <a:endParaRPr lang="fr-FR" smtClean="0"/>
          </a:p>
          <a:p>
            <a:pPr lvl="1" eaLnBrk="1" hangingPunct="1">
              <a:buSzPct val="90000"/>
            </a:pPr>
            <a:r>
              <a:rPr lang="fr-FR" smtClean="0"/>
              <a:t>TRB : 3 ans. </a:t>
            </a:r>
          </a:p>
          <a:p>
            <a:pPr lvl="1" eaLnBrk="1" hangingPunct="1">
              <a:buSzPct val="90000"/>
            </a:pPr>
            <a:endParaRPr lang="fr-FR" smtClean="0"/>
          </a:p>
          <a:p>
            <a:pPr lvl="1" eaLnBrk="1" hangingPunct="1">
              <a:buSzPct val="90000"/>
            </a:pPr>
            <a:endParaRPr lang="fr-FR" smtClean="0"/>
          </a:p>
          <a:p>
            <a:pPr eaLnBrk="1" hangingPunct="1"/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-41275"/>
            <a:ext cx="8280400" cy="1150938"/>
          </a:xfrm>
        </p:spPr>
        <p:txBody>
          <a:bodyPr/>
          <a:lstStyle/>
          <a:p>
            <a:pPr eaLnBrk="1" hangingPunct="1"/>
            <a:r>
              <a:rPr lang="fr-FR" b="1" smtClean="0"/>
              <a:t>Chaufferie – Plan d’action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9275" y="1212850"/>
            <a:ext cx="8086725" cy="4162425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fr-FR" b="1" i="1" smtClean="0"/>
              <a:t>Mise en cascade des chaudières</a:t>
            </a:r>
            <a:endParaRPr lang="fr-FR" smtClean="0"/>
          </a:p>
          <a:p>
            <a:pPr lvl="1" eaLnBrk="1" hangingPunct="1">
              <a:buSzPct val="90000"/>
            </a:pPr>
            <a:endParaRPr lang="fr-FR" smtClean="0"/>
          </a:p>
          <a:p>
            <a:pPr lvl="1" eaLnBrk="1" hangingPunct="1">
              <a:buSzPct val="90000"/>
            </a:pPr>
            <a:r>
              <a:rPr lang="fr-FR" smtClean="0"/>
              <a:t>Potentiel de gain : 354 MWh/an = 11 000 €/an </a:t>
            </a:r>
          </a:p>
          <a:p>
            <a:pPr lvl="1" eaLnBrk="1" hangingPunct="1">
              <a:buSzPct val="90000"/>
            </a:pPr>
            <a:endParaRPr lang="fr-FR" smtClean="0"/>
          </a:p>
          <a:p>
            <a:pPr lvl="1" eaLnBrk="1" hangingPunct="1">
              <a:buSzPct val="90000"/>
            </a:pPr>
            <a:r>
              <a:rPr lang="fr-FR" smtClean="0"/>
              <a:t>Mise en place d’un régulateur de la charge du réseau, maitre </a:t>
            </a:r>
          </a:p>
          <a:p>
            <a:pPr lvl="1" eaLnBrk="1" hangingPunct="1">
              <a:buSzPct val="90000"/>
              <a:buFont typeface="Arial" pitchFamily="34" charset="0"/>
              <a:buNone/>
            </a:pPr>
            <a:r>
              <a:rPr lang="fr-FR" smtClean="0">
                <a:sym typeface="Wingdings" pitchFamily="2" charset="2"/>
              </a:rPr>
              <a:t> il répartit la charge sur les chaudières</a:t>
            </a:r>
          </a:p>
          <a:p>
            <a:pPr lvl="1" eaLnBrk="1" hangingPunct="1">
              <a:buSzPct val="90000"/>
            </a:pPr>
            <a:r>
              <a:rPr lang="fr-FR" smtClean="0">
                <a:sym typeface="Wingdings" pitchFamily="2" charset="2"/>
              </a:rPr>
              <a:t>+ </a:t>
            </a:r>
            <a:r>
              <a:rPr lang="fr-FR" smtClean="0"/>
              <a:t>Isolement hydraulique d’une chaudière à arrêter le WE (pilotage de l’ouverture/fermeture des vannes en automatique): </a:t>
            </a:r>
          </a:p>
          <a:p>
            <a:pPr lvl="1" eaLnBrk="1" hangingPunct="1">
              <a:buSzPct val="90000"/>
              <a:buFont typeface="Arial" pitchFamily="34" charset="0"/>
              <a:buNone/>
            </a:pPr>
            <a:r>
              <a:rPr lang="fr-FR" smtClean="0">
                <a:sym typeface="Wingdings" pitchFamily="2" charset="2"/>
              </a:rPr>
              <a:t></a:t>
            </a:r>
            <a:r>
              <a:rPr lang="fr-FR" smtClean="0"/>
              <a:t>Motorisation des vannes existantes (à étudier + en détail)  ou mise en place de nouvelles vannes motorisées. </a:t>
            </a:r>
          </a:p>
          <a:p>
            <a:pPr lvl="1" eaLnBrk="1" hangingPunct="1">
              <a:buSzPct val="90000"/>
            </a:pPr>
            <a:r>
              <a:rPr lang="fr-FR" smtClean="0"/>
              <a:t>Communication entre le régulateur maitre et chaque régulateur de chaudière (remplacement des régulateurs locaux si nécessaire).</a:t>
            </a:r>
          </a:p>
          <a:p>
            <a:pPr lvl="1" eaLnBrk="1" hangingPunct="1">
              <a:buSzPct val="90000"/>
            </a:pPr>
            <a:endParaRPr lang="fr-FR" smtClean="0"/>
          </a:p>
          <a:p>
            <a:pPr lvl="1" eaLnBrk="1" hangingPunct="1">
              <a:buSzPct val="90000"/>
            </a:pPr>
            <a:r>
              <a:rPr lang="fr-FR" smtClean="0"/>
              <a:t> Budget : 10 000 à 30 000 €.</a:t>
            </a:r>
          </a:p>
          <a:p>
            <a:pPr lvl="1" eaLnBrk="1" hangingPunct="1">
              <a:buSzPct val="90000"/>
            </a:pPr>
            <a:r>
              <a:rPr lang="fr-FR" smtClean="0"/>
              <a:t>TRB : 1 à 3  ans (selon s’il faut changer les régulateurs ABB ou non)</a:t>
            </a:r>
          </a:p>
          <a:p>
            <a:pPr lvl="1" eaLnBrk="1" hangingPunct="1">
              <a:buSzPct val="90000"/>
            </a:pPr>
            <a:endParaRPr lang="fr-FR" smtClean="0"/>
          </a:p>
          <a:p>
            <a:pPr eaLnBrk="1" hangingPunct="1"/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-41275"/>
            <a:ext cx="8280400" cy="1150938"/>
          </a:xfrm>
        </p:spPr>
        <p:txBody>
          <a:bodyPr/>
          <a:lstStyle/>
          <a:p>
            <a:pPr eaLnBrk="1" hangingPunct="1"/>
            <a:r>
              <a:rPr lang="fr-FR" b="1" smtClean="0"/>
              <a:t>Chaufferie – Plan d’action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9275" y="1212850"/>
            <a:ext cx="8086725" cy="4162425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fr-FR" smtClean="0"/>
              <a:t>Modulation de la T°de départ du réseau en fonction de la T° ext</a:t>
            </a:r>
          </a:p>
          <a:p>
            <a:pPr eaLnBrk="1" hangingPunct="1">
              <a:buFont typeface="Arial" pitchFamily="34" charset="0"/>
              <a:buNone/>
            </a:pPr>
            <a:endParaRPr lang="fr-FR" smtClean="0"/>
          </a:p>
          <a:p>
            <a:pPr lvl="1" eaLnBrk="1" hangingPunct="1">
              <a:buSzPct val="90000"/>
            </a:pPr>
            <a:r>
              <a:rPr lang="fr-FR" smtClean="0"/>
              <a:t>!! Nombreuses hypothèses : estimatifs sont à fiabiliser. </a:t>
            </a:r>
          </a:p>
          <a:p>
            <a:pPr lvl="1" eaLnBrk="1" hangingPunct="1">
              <a:buSzPct val="90000"/>
            </a:pPr>
            <a:endParaRPr lang="fr-FR" smtClean="0"/>
          </a:p>
          <a:p>
            <a:pPr lvl="1" eaLnBrk="1" hangingPunct="1">
              <a:buSzPct val="90000"/>
            </a:pPr>
            <a:r>
              <a:rPr lang="fr-FR" smtClean="0"/>
              <a:t>Solution technique : Automate maitre calculant la consigne en fonction de la T° ext + com et écriture dans les régulateurs de chaque chaudière. </a:t>
            </a:r>
          </a:p>
          <a:p>
            <a:pPr lvl="1" eaLnBrk="1" hangingPunct="1">
              <a:buSzPct val="90000"/>
            </a:pPr>
            <a:endParaRPr lang="fr-FR" smtClean="0"/>
          </a:p>
          <a:p>
            <a:pPr lvl="1" eaLnBrk="1" hangingPunct="1">
              <a:buSzPct val="90000"/>
            </a:pPr>
            <a:r>
              <a:rPr lang="fr-FR" smtClean="0"/>
              <a:t>Economies cibles : 0,8% de  = 280 MWh/an = 8500 €/an. </a:t>
            </a:r>
          </a:p>
          <a:p>
            <a:pPr lvl="1" eaLnBrk="1" hangingPunct="1">
              <a:buSzPct val="90000"/>
            </a:pPr>
            <a:r>
              <a:rPr lang="fr-FR" smtClean="0"/>
              <a:t>Budget estimatif : 5000 – 20 000 €  (selon qu’il faut ou non remplacer les régulateurs de chaque chaudière). </a:t>
            </a:r>
          </a:p>
          <a:p>
            <a:pPr lvl="1" eaLnBrk="1" hangingPunct="1">
              <a:buSzPct val="90000"/>
            </a:pPr>
            <a:endParaRPr lang="fr-FR" smtClean="0"/>
          </a:p>
          <a:p>
            <a:pPr lvl="1" eaLnBrk="1" hangingPunct="1">
              <a:buSzPct val="90000"/>
            </a:pPr>
            <a:r>
              <a:rPr lang="fr-FR" smtClean="0"/>
              <a:t>Temps de retour Brut : de 1 à 3 ans (selon qu’il faut ou non remplacer les régulateurs de chaque chaudière).</a:t>
            </a:r>
          </a:p>
          <a:p>
            <a:pPr lvl="1" eaLnBrk="1" hangingPunct="1">
              <a:buSzPct val="90000"/>
            </a:pPr>
            <a:endParaRPr lang="fr-FR" smtClean="0"/>
          </a:p>
          <a:p>
            <a:pPr eaLnBrk="1" hangingPunct="1"/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-41275"/>
            <a:ext cx="8280400" cy="1150938"/>
          </a:xfrm>
        </p:spPr>
        <p:txBody>
          <a:bodyPr/>
          <a:lstStyle/>
          <a:p>
            <a:pPr eaLnBrk="1" hangingPunct="1"/>
            <a:r>
              <a:rPr lang="fr-FR" b="1" smtClean="0"/>
              <a:t>Chaufferie – Plan d’action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6525" y="1117600"/>
            <a:ext cx="9144000" cy="1468438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fr-FR" b="1" i="1" smtClean="0"/>
              <a:t>1 batterie de récupération par cheminée pour récupérer les calories des fumées et réchauffer une partie des retours d’huile BT de 170 à 220 °C. </a:t>
            </a:r>
          </a:p>
          <a:p>
            <a:pPr lvl="1" eaLnBrk="1" hangingPunct="1">
              <a:buSzPct val="90000"/>
            </a:pPr>
            <a:endParaRPr lang="fr-FR" smtClean="0"/>
          </a:p>
        </p:txBody>
      </p:sp>
      <p:pic>
        <p:nvPicPr>
          <p:cNvPr id="4096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5038" y="2422525"/>
            <a:ext cx="2940050" cy="290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0" y="1911350"/>
            <a:ext cx="5802313" cy="416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18000" bIns="10800"/>
          <a:lstStyle/>
          <a:p>
            <a:pPr marL="541338" lvl="1" indent="-180975">
              <a:spcBef>
                <a:spcPct val="20000"/>
              </a:spcBef>
              <a:buClr>
                <a:schemeClr val="bg2"/>
              </a:buClr>
              <a:buSzPct val="90000"/>
              <a:buFont typeface="Arial" charset="0"/>
              <a:buChar char="●"/>
              <a:defRPr/>
            </a:pPr>
            <a:endParaRPr lang="fr-FR" kern="0" dirty="0">
              <a:latin typeface="+mn-lt"/>
            </a:endParaRPr>
          </a:p>
          <a:p>
            <a:pPr marL="541338" lvl="1" indent="-180975">
              <a:spcBef>
                <a:spcPct val="20000"/>
              </a:spcBef>
              <a:buClr>
                <a:schemeClr val="bg2"/>
              </a:buClr>
              <a:buSzPct val="90000"/>
              <a:buFont typeface="Arial" charset="0"/>
              <a:buChar char="●"/>
              <a:defRPr/>
            </a:pPr>
            <a:r>
              <a:rPr lang="fr-FR" kern="0" dirty="0">
                <a:latin typeface="+mn-lt"/>
              </a:rPr>
              <a:t>Calories disponibles dans les fumées </a:t>
            </a:r>
            <a:r>
              <a:rPr lang="fr-FR" kern="0" dirty="0" err="1">
                <a:latin typeface="+mn-lt"/>
              </a:rPr>
              <a:t>limitantes</a:t>
            </a:r>
            <a:endParaRPr lang="fr-FR" kern="0" dirty="0">
              <a:latin typeface="+mn-lt"/>
            </a:endParaRPr>
          </a:p>
          <a:p>
            <a:pPr marL="541338" lvl="1" indent="-180975">
              <a:spcBef>
                <a:spcPct val="20000"/>
              </a:spcBef>
              <a:buClr>
                <a:schemeClr val="bg2"/>
              </a:buClr>
              <a:buSzPct val="90000"/>
              <a:buFont typeface="Arial" charset="0"/>
              <a:buChar char="●"/>
              <a:defRPr/>
            </a:pPr>
            <a:r>
              <a:rPr lang="fr-FR" kern="0" dirty="0">
                <a:latin typeface="+mn-lt"/>
              </a:rPr>
              <a:t>Potentiel de gain : 222 kW moyen en semaine et 178 kW moyen le </a:t>
            </a:r>
            <a:r>
              <a:rPr lang="fr-FR" kern="0" dirty="0" err="1">
                <a:latin typeface="+mn-lt"/>
              </a:rPr>
              <a:t>week</a:t>
            </a:r>
            <a:r>
              <a:rPr lang="fr-FR" kern="0" dirty="0">
                <a:latin typeface="+mn-lt"/>
              </a:rPr>
              <a:t> end.</a:t>
            </a:r>
          </a:p>
          <a:p>
            <a:pPr marL="541338" lvl="1" indent="-180975">
              <a:spcBef>
                <a:spcPct val="20000"/>
              </a:spcBef>
              <a:buClr>
                <a:schemeClr val="bg2"/>
              </a:buClr>
              <a:buSzPct val="90000"/>
              <a:buFont typeface="Arial" charset="0"/>
              <a:buChar char="●"/>
              <a:defRPr/>
            </a:pPr>
            <a:endParaRPr lang="fr-FR" kern="0" dirty="0">
              <a:latin typeface="+mn-lt"/>
            </a:endParaRPr>
          </a:p>
          <a:p>
            <a:pPr marL="541338" lvl="1" indent="-180975">
              <a:spcBef>
                <a:spcPct val="20000"/>
              </a:spcBef>
              <a:buClr>
                <a:schemeClr val="bg2"/>
              </a:buClr>
              <a:buSzPct val="90000"/>
              <a:buFont typeface="Arial" charset="0"/>
              <a:buChar char="●"/>
              <a:defRPr/>
            </a:pPr>
            <a:r>
              <a:rPr lang="fr-FR" kern="0" dirty="0">
                <a:latin typeface="+mn-lt"/>
              </a:rPr>
              <a:t>Economie potentielle = 1840 </a:t>
            </a:r>
            <a:r>
              <a:rPr lang="fr-FR" kern="0" dirty="0" err="1">
                <a:latin typeface="+mn-lt"/>
              </a:rPr>
              <a:t>MWh</a:t>
            </a:r>
            <a:r>
              <a:rPr lang="fr-FR" kern="0" dirty="0">
                <a:latin typeface="+mn-lt"/>
              </a:rPr>
              <a:t>/an =  55 000 €/an.</a:t>
            </a:r>
          </a:p>
          <a:p>
            <a:pPr marL="541338" lvl="1" indent="-180975">
              <a:spcBef>
                <a:spcPct val="20000"/>
              </a:spcBef>
              <a:buClr>
                <a:schemeClr val="bg2"/>
              </a:buClr>
              <a:buSzPct val="90000"/>
              <a:buFont typeface="Arial" charset="0"/>
              <a:buChar char="●"/>
              <a:defRPr/>
            </a:pPr>
            <a:endParaRPr lang="fr-FR" kern="0" dirty="0">
              <a:latin typeface="+mn-lt"/>
            </a:endParaRPr>
          </a:p>
          <a:p>
            <a:pPr marL="541338" lvl="1" indent="-180975">
              <a:spcBef>
                <a:spcPct val="20000"/>
              </a:spcBef>
              <a:buClr>
                <a:schemeClr val="bg2"/>
              </a:buClr>
              <a:buSzPct val="90000"/>
              <a:buFont typeface="Arial" charset="0"/>
              <a:buChar char="●"/>
              <a:defRPr/>
            </a:pPr>
            <a:r>
              <a:rPr lang="fr-FR" kern="0" dirty="0">
                <a:latin typeface="+mn-lt"/>
              </a:rPr>
              <a:t>Investissement : études / 3 échangeurs huile / fumées / structure + passerelle / tuyauterie / montage/ automatismes / pompes / hydraulique vannes … </a:t>
            </a:r>
          </a:p>
          <a:p>
            <a:pPr marL="541338" lvl="1" indent="-180975">
              <a:spcBef>
                <a:spcPct val="20000"/>
              </a:spcBef>
              <a:buClr>
                <a:schemeClr val="bg2"/>
              </a:buClr>
              <a:buSzPct val="90000"/>
              <a:buFont typeface="Arial" charset="0"/>
              <a:buChar char="●"/>
              <a:defRPr/>
            </a:pPr>
            <a:r>
              <a:rPr lang="fr-FR" kern="0" dirty="0">
                <a:latin typeface="+mn-lt"/>
              </a:rPr>
              <a:t>Budget estimatif : 200000 à 250 000 €.</a:t>
            </a:r>
          </a:p>
          <a:p>
            <a:pPr marL="541338" lvl="1" indent="-180975">
              <a:spcBef>
                <a:spcPct val="20000"/>
              </a:spcBef>
              <a:buClr>
                <a:schemeClr val="bg2"/>
              </a:buClr>
              <a:buSzPct val="90000"/>
              <a:buFont typeface="Arial" charset="0"/>
              <a:buChar char="●"/>
              <a:defRPr/>
            </a:pPr>
            <a:endParaRPr lang="fr-FR" kern="0" dirty="0">
              <a:latin typeface="+mn-lt"/>
            </a:endParaRPr>
          </a:p>
          <a:p>
            <a:pPr marL="541338" lvl="1" indent="-180975">
              <a:spcBef>
                <a:spcPct val="20000"/>
              </a:spcBef>
              <a:buClr>
                <a:schemeClr val="bg2"/>
              </a:buClr>
              <a:buSzPct val="90000"/>
              <a:buFont typeface="Arial" charset="0"/>
              <a:buChar char="●"/>
              <a:defRPr/>
            </a:pPr>
            <a:r>
              <a:rPr lang="fr-FR" kern="0" dirty="0">
                <a:latin typeface="+mn-lt"/>
              </a:rPr>
              <a:t>Temps de retour brut : 3.5 à 4.5 ans.</a:t>
            </a:r>
          </a:p>
          <a:p>
            <a:pPr marL="541338" lvl="1" indent="-180975">
              <a:spcBef>
                <a:spcPct val="20000"/>
              </a:spcBef>
              <a:buClr>
                <a:schemeClr val="bg2"/>
              </a:buClr>
              <a:buSzPct val="90000"/>
              <a:buFont typeface="Arial" charset="0"/>
              <a:buChar char="●"/>
              <a:defRPr/>
            </a:pPr>
            <a:endParaRPr lang="fr-FR" kern="0" dirty="0">
              <a:latin typeface="+mn-lt"/>
            </a:endParaRPr>
          </a:p>
          <a:p>
            <a:pPr marL="541338" lvl="1" indent="-180975">
              <a:spcBef>
                <a:spcPct val="20000"/>
              </a:spcBef>
              <a:buClr>
                <a:schemeClr val="bg2"/>
              </a:buClr>
              <a:buSzPct val="90000"/>
              <a:buFont typeface="Arial" charset="0"/>
              <a:buChar char="●"/>
              <a:defRPr/>
            </a:pPr>
            <a:endParaRPr lang="fr-FR" kern="0" dirty="0">
              <a:latin typeface="+mn-lt"/>
            </a:endParaRPr>
          </a:p>
          <a:p>
            <a:pPr marL="180975" indent="-180975">
              <a:spcBef>
                <a:spcPct val="20000"/>
              </a:spcBef>
              <a:buClr>
                <a:schemeClr val="accent1"/>
              </a:buClr>
              <a:buFont typeface="Arial" charset="0"/>
              <a:buChar char="●"/>
              <a:defRPr/>
            </a:pPr>
            <a:endParaRPr lang="fr-FR" sz="2000" kern="0" dirty="0">
              <a:solidFill>
                <a:schemeClr val="accent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-41275"/>
            <a:ext cx="8280400" cy="1150938"/>
          </a:xfrm>
        </p:spPr>
        <p:txBody>
          <a:bodyPr/>
          <a:lstStyle/>
          <a:p>
            <a:pPr eaLnBrk="1" hangingPunct="1"/>
            <a:r>
              <a:rPr lang="fr-FR" b="1" smtClean="0"/>
              <a:t>Chaufferie – Plan d’action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1025" y="1192213"/>
            <a:ext cx="8426450" cy="4162425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fr-FR" smtClean="0"/>
              <a:t>Mise en place d’un économiseur par chaudière pour préchauffer l’air de combustion en récupérant les calories de fumées</a:t>
            </a:r>
          </a:p>
          <a:p>
            <a:pPr lvl="1" eaLnBrk="1" hangingPunct="1">
              <a:buSzPct val="90000"/>
            </a:pPr>
            <a:endParaRPr lang="fr-FR" smtClean="0"/>
          </a:p>
          <a:p>
            <a:pPr lvl="1" eaLnBrk="1" hangingPunct="1">
              <a:buSzPct val="90000"/>
            </a:pPr>
            <a:r>
              <a:rPr lang="fr-FR" smtClean="0"/>
              <a:t>Préchauffage de l’air de combustion à 160°C (maximum avec les calories disponibles)</a:t>
            </a:r>
          </a:p>
          <a:p>
            <a:pPr lvl="1" eaLnBrk="1" hangingPunct="1">
              <a:buSzPct val="90000"/>
            </a:pPr>
            <a:r>
              <a:rPr lang="fr-FR" smtClean="0"/>
              <a:t>Puissance moyenne  récupérée : 245 kW en semaine et 200 kW le week end. </a:t>
            </a:r>
          </a:p>
          <a:p>
            <a:pPr lvl="1" eaLnBrk="1" hangingPunct="1">
              <a:buSzPct val="90000"/>
            </a:pPr>
            <a:r>
              <a:rPr lang="fr-FR" smtClean="0"/>
              <a:t>Energie récupérée = économies cibles = 2040 MWh/an = 61 000 €/an. </a:t>
            </a:r>
          </a:p>
          <a:p>
            <a:pPr lvl="1" eaLnBrk="1" hangingPunct="1">
              <a:buSzPct val="90000"/>
            </a:pPr>
            <a:endParaRPr lang="fr-FR" smtClean="0"/>
          </a:p>
          <a:p>
            <a:pPr lvl="1" eaLnBrk="1" hangingPunct="1">
              <a:buSzPct val="90000"/>
            </a:pPr>
            <a:r>
              <a:rPr lang="fr-FR" smtClean="0"/>
              <a:t>Solution technique et investissement requis : </a:t>
            </a:r>
          </a:p>
          <a:p>
            <a:pPr lvl="2" eaLnBrk="1" hangingPunct="1">
              <a:buSzPct val="90000"/>
              <a:buFont typeface="Arial" pitchFamily="34" charset="0"/>
              <a:buNone/>
            </a:pPr>
            <a:r>
              <a:rPr lang="fr-FR" sz="1400" smtClean="0"/>
              <a:t>Changement de l’ensemble des bruleurs (technologie en place ne peut fonctionner avec de l’air chaud + attention aux Nox )</a:t>
            </a:r>
          </a:p>
          <a:p>
            <a:pPr lvl="2" eaLnBrk="1" hangingPunct="1">
              <a:buSzPct val="90000"/>
              <a:buFont typeface="Arial" pitchFamily="34" charset="0"/>
              <a:buNone/>
            </a:pPr>
            <a:r>
              <a:rPr lang="fr-FR" sz="1400" smtClean="0"/>
              <a:t>Mise en place de 3 échangeurs  fumées / air de combustion.</a:t>
            </a:r>
          </a:p>
          <a:p>
            <a:pPr lvl="2" eaLnBrk="1" hangingPunct="1">
              <a:buSzPct val="90000"/>
              <a:buFont typeface="Arial" pitchFamily="34" charset="0"/>
              <a:buNone/>
            </a:pPr>
            <a:r>
              <a:rPr lang="fr-FR" sz="1400" smtClean="0"/>
              <a:t>Structure / Tuyauterie, jeux de vannes/ régulation etc….. </a:t>
            </a:r>
          </a:p>
          <a:p>
            <a:pPr lvl="2" eaLnBrk="1" hangingPunct="1">
              <a:buSzPct val="90000"/>
            </a:pPr>
            <a:endParaRPr lang="fr-FR" sz="1400" smtClean="0"/>
          </a:p>
          <a:p>
            <a:pPr lvl="1" eaLnBrk="1" hangingPunct="1">
              <a:buSzPct val="90000"/>
            </a:pPr>
            <a:r>
              <a:rPr lang="fr-FR" smtClean="0"/>
              <a:t>Budget : &gt;  350 000 €.</a:t>
            </a:r>
          </a:p>
          <a:p>
            <a:pPr lvl="1" eaLnBrk="1" hangingPunct="1">
              <a:buSzPct val="90000"/>
            </a:pPr>
            <a:r>
              <a:rPr lang="fr-FR" smtClean="0"/>
              <a:t>Temps de retour Brut : &gt; 5 ans.</a:t>
            </a:r>
          </a:p>
          <a:p>
            <a:pPr lvl="1" eaLnBrk="1" hangingPunct="1">
              <a:buSzPct val="90000"/>
            </a:pPr>
            <a:endParaRPr lang="fr-FR" smtClean="0"/>
          </a:p>
          <a:p>
            <a:pPr lvl="1" eaLnBrk="1" hangingPunct="1">
              <a:buSzPct val="90000"/>
            </a:pPr>
            <a:endParaRPr lang="fr-FR" smtClean="0"/>
          </a:p>
          <a:p>
            <a:pPr eaLnBrk="1" hangingPunct="1"/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-41275"/>
            <a:ext cx="8280400" cy="1150938"/>
          </a:xfrm>
        </p:spPr>
        <p:txBody>
          <a:bodyPr/>
          <a:lstStyle/>
          <a:p>
            <a:pPr eaLnBrk="1" hangingPunct="1"/>
            <a:r>
              <a:rPr lang="fr-FR" b="1" smtClean="0"/>
              <a:t>Chaufferie – Plan d’action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9275" y="1212850"/>
            <a:ext cx="8086725" cy="4162425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fr-FR" smtClean="0"/>
              <a:t>Modulation de la T°de départ du réseau en fonction de la T° ext</a:t>
            </a:r>
          </a:p>
          <a:p>
            <a:pPr eaLnBrk="1" hangingPunct="1">
              <a:buFont typeface="Arial" pitchFamily="34" charset="0"/>
              <a:buNone/>
            </a:pPr>
            <a:endParaRPr lang="fr-FR" smtClean="0"/>
          </a:p>
          <a:p>
            <a:pPr lvl="1" eaLnBrk="1" hangingPunct="1">
              <a:buSzPct val="90000"/>
            </a:pPr>
            <a:r>
              <a:rPr lang="fr-FR" smtClean="0"/>
              <a:t>!! Nombreuses hypothèses : estimatifs sont à fiabiliser. </a:t>
            </a:r>
          </a:p>
          <a:p>
            <a:pPr lvl="1" eaLnBrk="1" hangingPunct="1">
              <a:buSzPct val="90000"/>
            </a:pPr>
            <a:endParaRPr lang="fr-FR" smtClean="0"/>
          </a:p>
          <a:p>
            <a:pPr lvl="1" eaLnBrk="1" hangingPunct="1">
              <a:buSzPct val="90000"/>
            </a:pPr>
            <a:r>
              <a:rPr lang="fr-FR" smtClean="0"/>
              <a:t>Solution technique : Automate maitre calculant la consigne en fonction de la T° ext + com et écriture dans les régulateurs de chaque chaudière. </a:t>
            </a:r>
          </a:p>
          <a:p>
            <a:pPr lvl="1" eaLnBrk="1" hangingPunct="1">
              <a:buSzPct val="90000"/>
            </a:pPr>
            <a:endParaRPr lang="fr-FR" smtClean="0"/>
          </a:p>
          <a:p>
            <a:pPr lvl="1" eaLnBrk="1" hangingPunct="1">
              <a:buSzPct val="90000"/>
            </a:pPr>
            <a:r>
              <a:rPr lang="fr-FR" smtClean="0"/>
              <a:t>Economies cibles : 0,8% de  = 280 MWh/an = 8500 €/an. </a:t>
            </a:r>
          </a:p>
          <a:p>
            <a:pPr lvl="1" eaLnBrk="1" hangingPunct="1">
              <a:buSzPct val="90000"/>
            </a:pPr>
            <a:r>
              <a:rPr lang="fr-FR" smtClean="0"/>
              <a:t>Budget estimatif : 5000 – 20 000 €  (selon qu’il faut ou non remplacer les régulateurs de chaque chaudière). </a:t>
            </a:r>
          </a:p>
          <a:p>
            <a:pPr lvl="1" eaLnBrk="1" hangingPunct="1">
              <a:buSzPct val="90000"/>
            </a:pPr>
            <a:endParaRPr lang="fr-FR" smtClean="0"/>
          </a:p>
          <a:p>
            <a:pPr lvl="1" eaLnBrk="1" hangingPunct="1">
              <a:buSzPct val="90000"/>
            </a:pPr>
            <a:r>
              <a:rPr lang="fr-FR" smtClean="0"/>
              <a:t>Temps de retour Brut : de 1 à 3 ans (selon qu’il faut ou non remplacer les régulateurs de chaque chaudière).</a:t>
            </a:r>
          </a:p>
          <a:p>
            <a:pPr lvl="1" eaLnBrk="1" hangingPunct="1">
              <a:buSzPct val="90000"/>
            </a:pPr>
            <a:endParaRPr lang="fr-FR" smtClean="0"/>
          </a:p>
          <a:p>
            <a:pPr eaLnBrk="1" hangingPunct="1"/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fr-FR" sz="4400" b="1" smtClean="0"/>
              <a:t/>
            </a:r>
            <a:br>
              <a:rPr lang="fr-FR" sz="4400" b="1" smtClean="0"/>
            </a:br>
            <a:endParaRPr lang="en-US" sz="3600" b="1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11250" y="1974850"/>
            <a:ext cx="6392863" cy="203835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fr-FR" sz="3200" b="1" dirty="0" smtClean="0"/>
              <a:t>Etude énergétique</a:t>
            </a:r>
          </a:p>
          <a:p>
            <a:pPr algn="ctr" eaLnBrk="1" hangingPunct="1">
              <a:lnSpc>
                <a:spcPct val="90000"/>
              </a:lnSpc>
              <a:buFont typeface="Arial" pitchFamily="34" charset="0"/>
              <a:buNone/>
            </a:pPr>
            <a:endParaRPr lang="fr-FR" sz="3200" b="1" dirty="0" smtClean="0"/>
          </a:p>
          <a:p>
            <a:pPr algn="ctr"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fr-FR" sz="3200" b="1" dirty="0" smtClean="0"/>
              <a:t>Mise en œuvre des solutions</a:t>
            </a:r>
            <a:endParaRPr lang="fr-FR" sz="2800" b="1" dirty="0" smtClean="0"/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endParaRPr lang="fr-FR" b="1" dirty="0" smtClean="0"/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endParaRPr lang="fr-FR" dirty="0" smtClean="0"/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endParaRPr lang="fr-FR" dirty="0" smtClean="0"/>
          </a:p>
        </p:txBody>
      </p:sp>
      <p:pic>
        <p:nvPicPr>
          <p:cNvPr id="16388" name="Picture 8" descr="Logo SE A4 Blan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5563" y="5911850"/>
            <a:ext cx="2576512" cy="94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Modes de réalisation</a:t>
            </a:r>
            <a:br>
              <a:rPr lang="fr-FR" dirty="0" smtClean="0"/>
            </a:br>
            <a:r>
              <a:rPr lang="fr-FR" sz="2400" dirty="0" smtClean="0">
                <a:solidFill>
                  <a:schemeClr val="accent6"/>
                </a:solidFill>
              </a:rPr>
              <a:t>Supervision énergétique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22514" y="1773238"/>
            <a:ext cx="8138160" cy="4525962"/>
          </a:xfrm>
        </p:spPr>
        <p:txBody>
          <a:bodyPr/>
          <a:lstStyle/>
          <a:p>
            <a:r>
              <a:rPr lang="fr-FR" dirty="0" smtClean="0"/>
              <a:t>Schneider Electric propose à AXTER d’implanter son système de supervision énergétique.</a:t>
            </a:r>
          </a:p>
          <a:p>
            <a:pPr lvl="2">
              <a:buNone/>
            </a:pPr>
            <a:endParaRPr lang="fr-FR" dirty="0" smtClean="0"/>
          </a:p>
          <a:p>
            <a:pPr lvl="1"/>
            <a:r>
              <a:rPr lang="fr-FR" dirty="0" smtClean="0"/>
              <a:t> La réalisation du projet, peut être la suivante :</a:t>
            </a:r>
          </a:p>
          <a:p>
            <a:pPr lvl="2"/>
            <a:r>
              <a:rPr lang="fr-FR" sz="1400" dirty="0" smtClean="0"/>
              <a:t> Mise en œuvre de la supervision, développement des graphiques, paramétrage de l’architecture et fourniture des compteurs</a:t>
            </a:r>
          </a:p>
          <a:p>
            <a:pPr lvl="3">
              <a:buFont typeface="Wingdings" pitchFamily="2" charset="2"/>
              <a:buChar char="Ø"/>
            </a:pPr>
            <a:r>
              <a:rPr lang="fr-FR" sz="1400" dirty="0" smtClean="0"/>
              <a:t> Schneider Electric</a:t>
            </a:r>
          </a:p>
          <a:p>
            <a:pPr lvl="3">
              <a:buFont typeface="Wingdings" pitchFamily="2" charset="2"/>
              <a:buChar char="Ø"/>
            </a:pPr>
            <a:endParaRPr lang="fr-FR" sz="1600" dirty="0" smtClean="0"/>
          </a:p>
          <a:p>
            <a:pPr lvl="2"/>
            <a:r>
              <a:rPr lang="fr-FR" sz="1400" dirty="0" smtClean="0"/>
              <a:t> Réalisation des travaux électrique (pose et câblage)</a:t>
            </a:r>
          </a:p>
          <a:p>
            <a:pPr lvl="3">
              <a:buFont typeface="Wingdings" pitchFamily="2" charset="2"/>
              <a:buChar char="Ø"/>
            </a:pPr>
            <a:r>
              <a:rPr lang="fr-FR" sz="1400" dirty="0" smtClean="0"/>
              <a:t>Prestataire défini par </a:t>
            </a:r>
            <a:r>
              <a:rPr lang="fr-FR" sz="1400" dirty="0" err="1" smtClean="0"/>
              <a:t>Axter</a:t>
            </a:r>
            <a:endParaRPr lang="fr-FR" sz="1400" dirty="0" smtClean="0"/>
          </a:p>
          <a:p>
            <a:pPr lvl="3">
              <a:buFont typeface="Wingdings" pitchFamily="2" charset="2"/>
              <a:buChar char="Ø"/>
            </a:pPr>
            <a:endParaRPr lang="fr-FR" sz="1600" dirty="0" smtClean="0"/>
          </a:p>
          <a:p>
            <a:pPr lvl="3">
              <a:buFont typeface="Wingdings" pitchFamily="2" charset="2"/>
              <a:buChar char="Ø"/>
            </a:pPr>
            <a:endParaRPr lang="fr-FR" sz="1600" dirty="0" smtClean="0"/>
          </a:p>
          <a:p>
            <a:pPr lvl="1"/>
            <a:r>
              <a:rPr lang="fr-FR" dirty="0" smtClean="0"/>
              <a:t>Schneider Electric peut prendre la responsabilité complète du projet </a:t>
            </a:r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Modes de réalisation</a:t>
            </a:r>
            <a:br>
              <a:rPr lang="fr-FR" dirty="0" smtClean="0"/>
            </a:br>
            <a:r>
              <a:rPr lang="fr-FR" sz="2400" dirty="0" smtClean="0">
                <a:solidFill>
                  <a:schemeClr val="accent6"/>
                </a:solidFill>
              </a:rPr>
              <a:t>Travaux d’optimisation énergétique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22514" y="1773238"/>
            <a:ext cx="8138160" cy="4525962"/>
          </a:xfrm>
        </p:spPr>
        <p:txBody>
          <a:bodyPr/>
          <a:lstStyle/>
          <a:p>
            <a:r>
              <a:rPr lang="fr-FR" dirty="0" smtClean="0"/>
              <a:t>3 scénarios sont envisageables :</a:t>
            </a:r>
          </a:p>
          <a:p>
            <a:pPr lvl="2">
              <a:buNone/>
            </a:pPr>
            <a:endParaRPr lang="fr-FR" dirty="0" smtClean="0"/>
          </a:p>
          <a:p>
            <a:pPr lvl="1"/>
            <a:r>
              <a:rPr lang="fr-FR" dirty="0" smtClean="0"/>
              <a:t> AXTER réalise les travaux sans la participation de Schneider Electric</a:t>
            </a:r>
            <a:endParaRPr lang="fr-FR" sz="1600" dirty="0" smtClean="0"/>
          </a:p>
          <a:p>
            <a:pPr lvl="3">
              <a:buFont typeface="Wingdings" pitchFamily="2" charset="2"/>
              <a:buChar char="Ø"/>
            </a:pPr>
            <a:endParaRPr lang="fr-FR" sz="1600" dirty="0" smtClean="0"/>
          </a:p>
          <a:p>
            <a:pPr lvl="3">
              <a:buFont typeface="Wingdings" pitchFamily="2" charset="2"/>
              <a:buChar char="Ø"/>
            </a:pPr>
            <a:endParaRPr lang="fr-FR" sz="1600" dirty="0" smtClean="0"/>
          </a:p>
          <a:p>
            <a:pPr lvl="1"/>
            <a:r>
              <a:rPr lang="fr-FR" dirty="0" smtClean="0"/>
              <a:t>AXTER confie la mise en place des actions à Schneider Electric</a:t>
            </a:r>
          </a:p>
          <a:p>
            <a:pPr lvl="2"/>
            <a:r>
              <a:rPr lang="fr-FR" sz="1400" dirty="0" smtClean="0"/>
              <a:t>Sous forme d’un projet classique</a:t>
            </a:r>
          </a:p>
          <a:p>
            <a:pPr lvl="2"/>
            <a:r>
              <a:rPr lang="fr-FR" sz="1400" dirty="0" smtClean="0"/>
              <a:t> Avec un engagement contractuel sur les économies d’énergie</a:t>
            </a:r>
          </a:p>
          <a:p>
            <a:pPr lvl="2"/>
            <a:r>
              <a:rPr lang="fr-FR" sz="1400" dirty="0" smtClean="0"/>
              <a:t> Avec une solution de financement</a:t>
            </a:r>
          </a:p>
          <a:p>
            <a:pPr lvl="2"/>
            <a:r>
              <a:rPr lang="fr-FR" sz="1400" dirty="0" smtClean="0"/>
              <a:t> Avec un engagement sur les économies et une solution de financement</a:t>
            </a:r>
          </a:p>
          <a:p>
            <a:pPr lvl="2"/>
            <a:endParaRPr lang="fr-FR" sz="1400" dirty="0" smtClean="0"/>
          </a:p>
          <a:p>
            <a:pPr lvl="2">
              <a:buNone/>
            </a:pPr>
            <a:endParaRPr lang="fr-FR" sz="1400" dirty="0" smtClean="0"/>
          </a:p>
          <a:p>
            <a:pPr lvl="1"/>
            <a:r>
              <a:rPr lang="fr-FR" dirty="0" smtClean="0"/>
              <a:t>AXTER réalise les travaux sans la participation de Schneider Electric</a:t>
            </a:r>
          </a:p>
          <a:p>
            <a:pPr lvl="2"/>
            <a:r>
              <a:rPr lang="fr-FR" sz="1400" dirty="0" smtClean="0"/>
              <a:t>Mais demande à Schneider de disposer d’un accompagnement énergétique</a:t>
            </a:r>
            <a:endParaRPr lang="en-U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200" dirty="0" smtClean="0"/>
              <a:t>Avantages apportés par Schneider Electric</a:t>
            </a:r>
            <a:br>
              <a:rPr lang="fr-FR" sz="3200" dirty="0" smtClean="0"/>
            </a:br>
            <a:r>
              <a:rPr lang="fr-FR" sz="2400" dirty="0" smtClean="0">
                <a:solidFill>
                  <a:schemeClr val="accent6"/>
                </a:solidFill>
              </a:rPr>
              <a:t>Engagement sur les performances énergétiques</a:t>
            </a:r>
            <a:endParaRPr lang="en-US" sz="4400" dirty="0">
              <a:solidFill>
                <a:schemeClr val="accent6"/>
              </a:solidFill>
            </a:endParaRPr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866775" y="6367463"/>
            <a:ext cx="76374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lg" len="lg"/>
          </a:ln>
        </p:spPr>
        <p:txBody>
          <a:bodyPr/>
          <a:lstStyle/>
          <a:p>
            <a:endParaRPr lang="fr-FR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431800" y="6135688"/>
            <a:ext cx="463550" cy="379412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fr-FR"/>
              <a:t>T0</a:t>
            </a:r>
          </a:p>
        </p:txBody>
      </p:sp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373856" y="4361657"/>
            <a:ext cx="1646237" cy="15303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482600" y="3638550"/>
            <a:ext cx="135255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fr-FR" b="1" i="1">
                <a:solidFill>
                  <a:schemeClr val="tx1"/>
                </a:solidFill>
              </a:rPr>
              <a:t>Diagnostic</a:t>
            </a:r>
            <a:endParaRPr lang="en-US" b="1" i="1">
              <a:solidFill>
                <a:schemeClr val="tx1"/>
              </a:solidFill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1511300" y="6135688"/>
            <a:ext cx="869950" cy="379412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fr-FR"/>
              <a:t>1 mois</a:t>
            </a:r>
          </a:p>
        </p:txBody>
      </p:sp>
      <p:pic>
        <p:nvPicPr>
          <p:cNvPr id="9" name="Picture 12" descr="pm70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22513" y="4513263"/>
            <a:ext cx="981075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13"/>
          <p:cNvSpPr>
            <a:spLocks noChangeArrowheads="1"/>
          </p:cNvSpPr>
          <p:nvPr/>
        </p:nvSpPr>
        <p:spPr bwMode="auto">
          <a:xfrm>
            <a:off x="1858963" y="3644900"/>
            <a:ext cx="14986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fr-FR" b="1" i="1">
                <a:solidFill>
                  <a:schemeClr val="tx1"/>
                </a:solidFill>
              </a:rPr>
              <a:t>–&gt;  Mesures</a:t>
            </a:r>
            <a:endParaRPr lang="en-US" b="1" i="1">
              <a:solidFill>
                <a:schemeClr val="tx1"/>
              </a:solidFill>
            </a:endParaRPr>
          </a:p>
        </p:txBody>
      </p:sp>
      <p:sp>
        <p:nvSpPr>
          <p:cNvPr id="11" name="Text Box 15"/>
          <p:cNvSpPr txBox="1">
            <a:spLocks noChangeArrowheads="1"/>
          </p:cNvSpPr>
          <p:nvPr/>
        </p:nvSpPr>
        <p:spPr bwMode="auto">
          <a:xfrm>
            <a:off x="2951163" y="6161088"/>
            <a:ext cx="869950" cy="379412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fr-FR"/>
              <a:t>3 mois</a:t>
            </a:r>
          </a:p>
        </p:txBody>
      </p:sp>
      <p:pic>
        <p:nvPicPr>
          <p:cNvPr id="12" name="outlet"/>
          <p:cNvPicPr>
            <a:picLocks noChangeAspect="1" noChangeArrowheads="1"/>
          </p:cNvPicPr>
          <p:nvPr/>
        </p:nvPicPr>
        <p:blipFill>
          <a:blip r:embed="rId6" cstate="print"/>
          <a:srcRect l="50989"/>
          <a:stretch>
            <a:fillRect/>
          </a:stretch>
        </p:blipFill>
        <p:spPr bwMode="auto">
          <a:xfrm>
            <a:off x="3671888" y="4187825"/>
            <a:ext cx="2070100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7"/>
          <p:cNvSpPr>
            <a:spLocks noChangeArrowheads="1"/>
          </p:cNvSpPr>
          <p:nvPr/>
        </p:nvSpPr>
        <p:spPr bwMode="auto">
          <a:xfrm>
            <a:off x="3298825" y="3638550"/>
            <a:ext cx="19939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fr-FR" b="1" i="1">
                <a:solidFill>
                  <a:schemeClr val="tx1"/>
                </a:solidFill>
              </a:rPr>
              <a:t>–&gt;        Solutions</a:t>
            </a:r>
            <a:endParaRPr lang="en-US" b="1" i="1">
              <a:solidFill>
                <a:schemeClr val="tx1"/>
              </a:solidFill>
            </a:endParaRPr>
          </a:p>
        </p:txBody>
      </p:sp>
      <p:sp>
        <p:nvSpPr>
          <p:cNvPr id="14" name="Text Box 19"/>
          <p:cNvSpPr txBox="1">
            <a:spLocks noChangeArrowheads="1"/>
          </p:cNvSpPr>
          <p:nvPr/>
        </p:nvSpPr>
        <p:spPr bwMode="auto">
          <a:xfrm>
            <a:off x="5330825" y="6161088"/>
            <a:ext cx="996950" cy="379412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fr-FR"/>
              <a:t>12 mois</a:t>
            </a:r>
          </a:p>
        </p:txBody>
      </p:sp>
      <p:sp>
        <p:nvSpPr>
          <p:cNvPr id="15" name="Text Box 20"/>
          <p:cNvSpPr txBox="1">
            <a:spLocks noChangeArrowheads="1"/>
          </p:cNvSpPr>
          <p:nvPr/>
        </p:nvSpPr>
        <p:spPr bwMode="auto">
          <a:xfrm>
            <a:off x="7416800" y="6161088"/>
            <a:ext cx="755650" cy="379412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fr-FR"/>
              <a:t>3 ans</a:t>
            </a:r>
          </a:p>
        </p:txBody>
      </p:sp>
      <p:sp>
        <p:nvSpPr>
          <p:cNvPr id="16" name="Rectangle 23"/>
          <p:cNvSpPr>
            <a:spLocks noChangeArrowheads="1"/>
          </p:cNvSpPr>
          <p:nvPr/>
        </p:nvSpPr>
        <p:spPr bwMode="auto">
          <a:xfrm>
            <a:off x="5562600" y="3651250"/>
            <a:ext cx="3327400" cy="6413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fr-FR" b="1" i="1">
                <a:solidFill>
                  <a:schemeClr val="tx1"/>
                </a:solidFill>
              </a:rPr>
              <a:t>–&gt; Vérification performances</a:t>
            </a:r>
          </a:p>
          <a:p>
            <a:r>
              <a:rPr lang="fr-FR" b="1" i="1">
                <a:solidFill>
                  <a:schemeClr val="tx1"/>
                </a:solidFill>
              </a:rPr>
              <a:t>        Amélioration continue</a:t>
            </a:r>
            <a:endParaRPr lang="en-US" b="1" i="1">
              <a:solidFill>
                <a:schemeClr val="tx1"/>
              </a:solidFill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7050" y="5300663"/>
            <a:ext cx="1368425" cy="768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8" cstate="print"/>
          <a:srcRect t="3976"/>
          <a:stretch>
            <a:fillRect/>
          </a:stretch>
        </p:blipFill>
        <p:spPr bwMode="auto">
          <a:xfrm>
            <a:off x="6877050" y="4479925"/>
            <a:ext cx="1392238" cy="749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7350125" y="1700783"/>
          <a:ext cx="973138" cy="1374775"/>
        </p:xfrm>
        <a:graphic>
          <a:graphicData uri="http://schemas.openxmlformats.org/presentationml/2006/ole">
            <p:oleObj spid="_x0000_s65538" name="Acrobat Document" r:id="rId9" imgW="5668166" imgH="8019048" progId="AcroExch.Document.7">
              <p:embed/>
            </p:oleObj>
          </a:graphicData>
        </a:graphic>
      </p:graphicFrame>
      <p:pic>
        <p:nvPicPr>
          <p:cNvPr id="20" name="Picture 2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851275" y="1546796"/>
            <a:ext cx="3097213" cy="19542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sp>
        <p:nvSpPr>
          <p:cNvPr id="21" name="Rectangle 28"/>
          <p:cNvSpPr>
            <a:spLocks noChangeArrowheads="1"/>
          </p:cNvSpPr>
          <p:nvPr/>
        </p:nvSpPr>
        <p:spPr bwMode="auto">
          <a:xfrm>
            <a:off x="6731000" y="3104133"/>
            <a:ext cx="1728788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lvl="1" algn="ctr" eaLnBrk="0" hangingPunct="0"/>
            <a:r>
              <a:rPr lang="fr-FR" sz="1000">
                <a:solidFill>
                  <a:schemeClr val="tx1"/>
                </a:solidFill>
                <a:hlinkClick r:id="rId11"/>
              </a:rPr>
              <a:t>www.evo-world.org</a:t>
            </a:r>
            <a:endParaRPr lang="fr-FR" sz="1000">
              <a:solidFill>
                <a:schemeClr val="tx1"/>
              </a:solidFill>
            </a:endParaRPr>
          </a:p>
          <a:p>
            <a:pPr lvl="1" algn="ctr" eaLnBrk="0" hangingPunct="0"/>
            <a:r>
              <a:rPr lang="fr-FR" sz="1000">
                <a:solidFill>
                  <a:schemeClr val="tx1"/>
                </a:solidFill>
                <a:hlinkClick r:id="rId12"/>
              </a:rPr>
              <a:t>www.clubs2e.org</a:t>
            </a:r>
            <a:endParaRPr lang="fr-FR" sz="1000">
              <a:solidFill>
                <a:schemeClr val="tx1"/>
              </a:solidFill>
            </a:endParaRPr>
          </a:p>
        </p:txBody>
      </p:sp>
      <p:sp>
        <p:nvSpPr>
          <p:cNvPr id="22" name="Rectangle 29"/>
          <p:cNvSpPr txBox="1">
            <a:spLocks noChangeArrowheads="1"/>
          </p:cNvSpPr>
          <p:nvPr/>
        </p:nvSpPr>
        <p:spPr bwMode="auto">
          <a:xfrm>
            <a:off x="179388" y="1988121"/>
            <a:ext cx="3671887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18000" bIns="10800" numCol="1" anchor="t" anchorCtr="0" compatLnSpc="1">
            <a:prstTxWarp prst="textNoShape">
              <a:avLst/>
            </a:prstTxWarp>
          </a:bodyPr>
          <a:lstStyle/>
          <a:p>
            <a:pPr marL="180975" marR="0" lvl="0" indent="-1809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●"/>
              <a:tabLst/>
              <a:defRPr/>
            </a:pPr>
            <a:r>
              <a:rPr kumimoji="0" lang="fr-FR" sz="1400" b="1" i="0" u="none" strike="noStrike" kern="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IPMVP, un référentiel international pour : </a:t>
            </a:r>
          </a:p>
          <a:p>
            <a:pPr marL="541338" marR="0" lvl="1" indent="-1809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Tx/>
              <a:buFont typeface="Arial" pitchFamily="34" charset="0"/>
              <a:buChar char="●"/>
              <a:tabLst/>
              <a:defRPr/>
            </a:pPr>
            <a:r>
              <a:rPr kumimoji="0" lang="fr-FR" sz="1000" b="0" i="0" u="none" strike="noStrike" kern="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</a:rPr>
              <a:t>Evaluer le potentiel d’économie d’énergie</a:t>
            </a:r>
          </a:p>
          <a:p>
            <a:pPr marL="541338" marR="0" lvl="1" indent="-1809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Tx/>
              <a:buFont typeface="Arial" pitchFamily="34" charset="0"/>
              <a:buChar char="●"/>
              <a:tabLst/>
              <a:defRPr/>
            </a:pPr>
            <a:r>
              <a:rPr kumimoji="0" lang="fr-FR" sz="1000" b="0" i="0" u="none" strike="noStrike" kern="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</a:rPr>
              <a:t>Mesurer et suivre les gains réalisés</a:t>
            </a:r>
          </a:p>
          <a:p>
            <a:pPr marL="180975" marR="0" lvl="0" indent="-18097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Et permettre à chaque partie de s’entendre et de mesurer les engagements réciproque</a:t>
            </a:r>
            <a:endParaRPr kumimoji="0" lang="fr-FR" sz="10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18010" y="77788"/>
            <a:ext cx="8474469" cy="1150937"/>
          </a:xfrm>
        </p:spPr>
        <p:txBody>
          <a:bodyPr/>
          <a:lstStyle/>
          <a:p>
            <a:r>
              <a:rPr lang="fr-FR" sz="3200" dirty="0" smtClean="0"/>
              <a:t>Avantages apportés par Schneider Electric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2400" dirty="0" smtClean="0">
                <a:solidFill>
                  <a:schemeClr val="accent6"/>
                </a:solidFill>
              </a:rPr>
              <a:t>Solution de financement</a:t>
            </a:r>
            <a:endParaRPr lang="fr-FR" dirty="0">
              <a:solidFill>
                <a:schemeClr val="accent6"/>
              </a:solidFill>
            </a:endParaRPr>
          </a:p>
        </p:txBody>
      </p:sp>
      <p:graphicFrame>
        <p:nvGraphicFramePr>
          <p:cNvPr id="4" name="Graphique 3"/>
          <p:cNvGraphicFramePr/>
          <p:nvPr/>
        </p:nvGraphicFramePr>
        <p:xfrm>
          <a:off x="395536" y="2924944"/>
          <a:ext cx="8424936" cy="26991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Espace réservé du contenu 2"/>
          <p:cNvSpPr txBox="1">
            <a:spLocks/>
          </p:cNvSpPr>
          <p:nvPr/>
        </p:nvSpPr>
        <p:spPr bwMode="auto">
          <a:xfrm>
            <a:off x="431800" y="5733256"/>
            <a:ext cx="8280400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18000" bIns="10800" numCol="1" anchor="t" anchorCtr="0" compatLnSpc="1">
            <a:prstTxWarp prst="textNoShape">
              <a:avLst/>
            </a:prstTxWarp>
          </a:bodyPr>
          <a:lstStyle/>
          <a:p>
            <a:pPr marL="180975" indent="-180975">
              <a:spcBef>
                <a:spcPct val="20000"/>
              </a:spcBef>
              <a:buClr>
                <a:srgbClr val="009530"/>
              </a:buClr>
              <a:buFont typeface="Arial" pitchFamily="34" charset="0"/>
              <a:buChar char="●"/>
              <a:defRPr/>
            </a:pPr>
            <a:r>
              <a:rPr lang="fr-FR" sz="1600" kern="0" dirty="0" smtClean="0">
                <a:solidFill>
                  <a:srgbClr val="009530"/>
                </a:solidFill>
                <a:latin typeface="Arial"/>
              </a:rPr>
              <a:t>Les gains générés par les économies couvrent les loyers du crédit</a:t>
            </a:r>
          </a:p>
          <a:p>
            <a:pPr marL="180975" indent="-180975">
              <a:spcBef>
                <a:spcPct val="20000"/>
              </a:spcBef>
              <a:buClr>
                <a:srgbClr val="009530"/>
              </a:buClr>
              <a:buFont typeface="Arial" pitchFamily="34" charset="0"/>
              <a:buChar char="●"/>
              <a:defRPr/>
            </a:pPr>
            <a:r>
              <a:rPr lang="fr-FR" sz="1600" kern="0" dirty="0" smtClean="0">
                <a:solidFill>
                  <a:srgbClr val="009530"/>
                </a:solidFill>
                <a:latin typeface="Arial"/>
              </a:rPr>
              <a:t>La trésorerie est préservée et durablement allégée </a:t>
            </a:r>
          </a:p>
          <a:p>
            <a:pPr marL="180975" indent="-180975">
              <a:spcBef>
                <a:spcPct val="20000"/>
              </a:spcBef>
              <a:buClr>
                <a:srgbClr val="009530"/>
              </a:buClr>
              <a:buFont typeface="Arial" pitchFamily="34" charset="0"/>
              <a:buChar char="●"/>
              <a:defRPr/>
            </a:pPr>
            <a:endParaRPr lang="fr-FR" sz="2000" kern="0" dirty="0" smtClean="0">
              <a:solidFill>
                <a:srgbClr val="009530"/>
              </a:solidFill>
              <a:latin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7544" y="2492896"/>
            <a:ext cx="73917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olidFill>
                  <a:srgbClr val="626469"/>
                </a:solidFill>
              </a:rPr>
              <a:t>Exemple d’un projet de 700 k€  financé sur 4 ans (loyer  fixe à 200k€)</a:t>
            </a:r>
            <a:endParaRPr lang="fr-FR" dirty="0">
              <a:solidFill>
                <a:srgbClr val="626469"/>
              </a:solidFill>
            </a:endParaRPr>
          </a:p>
        </p:txBody>
      </p:sp>
      <p:sp>
        <p:nvSpPr>
          <p:cNvPr id="8" name="Espace réservé du contenu 2"/>
          <p:cNvSpPr txBox="1">
            <a:spLocks/>
          </p:cNvSpPr>
          <p:nvPr/>
        </p:nvSpPr>
        <p:spPr bwMode="auto">
          <a:xfrm>
            <a:off x="468064" y="1412776"/>
            <a:ext cx="8280400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18000" bIns="10800" numCol="1" anchor="t" anchorCtr="0" compatLnSpc="1">
            <a:prstTxWarp prst="textNoShape">
              <a:avLst/>
            </a:prstTxWarp>
          </a:bodyPr>
          <a:lstStyle/>
          <a:p>
            <a:pPr marL="180975" indent="-180975">
              <a:spcBef>
                <a:spcPct val="20000"/>
              </a:spcBef>
              <a:buClr>
                <a:srgbClr val="009530"/>
              </a:buClr>
              <a:buFont typeface="Arial" pitchFamily="34" charset="0"/>
              <a:buChar char="●"/>
              <a:defRPr/>
            </a:pPr>
            <a:r>
              <a:rPr lang="fr-FR" sz="1600" kern="0" dirty="0" smtClean="0">
                <a:solidFill>
                  <a:srgbClr val="009530"/>
                </a:solidFill>
                <a:latin typeface="Arial"/>
              </a:rPr>
              <a:t>Nous pouvons apporter un montage financier a vos travaux d’efficacité énergétique</a:t>
            </a:r>
          </a:p>
          <a:p>
            <a:pPr marL="180975" indent="-180975">
              <a:spcBef>
                <a:spcPct val="20000"/>
              </a:spcBef>
              <a:buClr>
                <a:srgbClr val="009530"/>
              </a:buClr>
              <a:buFont typeface="Arial" pitchFamily="34" charset="0"/>
              <a:buChar char="●"/>
              <a:defRPr/>
            </a:pPr>
            <a:r>
              <a:rPr lang="fr-FR" sz="1600" kern="0" dirty="0" smtClean="0">
                <a:solidFill>
                  <a:srgbClr val="009530"/>
                </a:solidFill>
                <a:latin typeface="Arial"/>
              </a:rPr>
              <a:t>Le projet est autofinancé par les économies d’énergie</a:t>
            </a:r>
          </a:p>
          <a:p>
            <a:pPr marL="180975" indent="-180975">
              <a:spcBef>
                <a:spcPct val="20000"/>
              </a:spcBef>
              <a:buClr>
                <a:srgbClr val="009530"/>
              </a:buClr>
              <a:buFont typeface="Arial" pitchFamily="34" charset="0"/>
              <a:buChar char="●"/>
              <a:defRPr/>
            </a:pPr>
            <a:r>
              <a:rPr lang="fr-FR" sz="1600" kern="0" dirty="0" smtClean="0">
                <a:solidFill>
                  <a:srgbClr val="009530"/>
                </a:solidFill>
                <a:latin typeface="Arial"/>
              </a:rPr>
              <a:t>Vous conservez vos budgets pour les travaux d’amélioration de l’outil de production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Schémas de financement</a:t>
            </a:r>
            <a:endParaRPr lang="en-US" dirty="0"/>
          </a:p>
        </p:txBody>
      </p:sp>
      <p:pic>
        <p:nvPicPr>
          <p:cNvPr id="1812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455" y="1324446"/>
            <a:ext cx="8407009" cy="5128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smtClean="0"/>
              <a:t>Accompagnement énergétique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6524" y="1502679"/>
            <a:ext cx="8280920" cy="4362995"/>
          </a:xfrm>
        </p:spPr>
        <p:txBody>
          <a:bodyPr/>
          <a:lstStyle/>
          <a:p>
            <a:pPr>
              <a:buNone/>
              <a:defRPr/>
            </a:pPr>
            <a:r>
              <a:rPr lang="fr-FR" dirty="0" smtClean="0"/>
              <a:t>Objectif</a:t>
            </a:r>
          </a:p>
          <a:p>
            <a:pPr lvl="1"/>
            <a:r>
              <a:rPr lang="fr-FR" sz="1400" dirty="0" smtClean="0"/>
              <a:t>suivre les indicateurs de performance </a:t>
            </a:r>
            <a:endParaRPr lang="en-US" sz="1400" dirty="0" smtClean="0"/>
          </a:p>
          <a:p>
            <a:pPr lvl="1"/>
            <a:r>
              <a:rPr lang="fr-FR" sz="1400" dirty="0" smtClean="0"/>
              <a:t>identifier des anomalies de consommation, des anomalies de fonctionnement etc.</a:t>
            </a:r>
            <a:endParaRPr lang="en-US" sz="1400" dirty="0" smtClean="0"/>
          </a:p>
          <a:p>
            <a:pPr lvl="1"/>
            <a:r>
              <a:rPr lang="fr-FR" sz="1400" dirty="0" smtClean="0"/>
              <a:t>détecter des potentiels d’économie d’énergie</a:t>
            </a:r>
            <a:endParaRPr lang="en-US" sz="1400" dirty="0" smtClean="0"/>
          </a:p>
          <a:p>
            <a:pPr lvl="1"/>
            <a:r>
              <a:rPr lang="fr-FR" sz="1400" dirty="0" smtClean="0"/>
              <a:t>accompagner AXTER dans ses actions d’optimisation de la performance  ou pour les solutions d’Efficacité Energétique mises en œuvre.</a:t>
            </a:r>
            <a:endParaRPr lang="en-US" sz="1400" dirty="0" smtClean="0"/>
          </a:p>
          <a:p>
            <a:pPr lvl="1"/>
            <a:r>
              <a:rPr lang="fr-FR" sz="1400" dirty="0" smtClean="0"/>
              <a:t>faire évoluer les indicateurs de performance</a:t>
            </a:r>
          </a:p>
          <a:p>
            <a:pPr lvl="1">
              <a:buNone/>
            </a:pPr>
            <a:endParaRPr lang="fr-FR" sz="1400" dirty="0" smtClean="0"/>
          </a:p>
          <a:p>
            <a:pPr lvl="1">
              <a:buNone/>
            </a:pPr>
            <a:endParaRPr lang="fr-FR" sz="1400" dirty="0" smtClean="0"/>
          </a:p>
          <a:p>
            <a:pPr lvl="1">
              <a:buNone/>
            </a:pPr>
            <a:endParaRPr lang="fr-FR" sz="1400" dirty="0" smtClean="0"/>
          </a:p>
          <a:p>
            <a:pPr>
              <a:buNone/>
            </a:pPr>
            <a:r>
              <a:rPr lang="fr-FR" sz="1800" dirty="0" smtClean="0"/>
              <a:t>Fréquence</a:t>
            </a:r>
          </a:p>
          <a:p>
            <a:pPr lvl="1">
              <a:buNone/>
            </a:pPr>
            <a:r>
              <a:rPr lang="fr-FR" sz="1400" dirty="0" smtClean="0"/>
              <a:t>Suite à la mis en place d’un système de supervision énergétique, nous préconisons la fréquence suivante:</a:t>
            </a:r>
            <a:endParaRPr lang="en-US" sz="1400" dirty="0" smtClean="0"/>
          </a:p>
          <a:p>
            <a:pPr lvl="2"/>
            <a:r>
              <a:rPr lang="fr-FR" sz="1400" dirty="0" smtClean="0"/>
              <a:t> Tous les mois pendant les trois premiers mois</a:t>
            </a:r>
            <a:endParaRPr lang="en-US" sz="1400" dirty="0" smtClean="0"/>
          </a:p>
          <a:p>
            <a:pPr lvl="2"/>
            <a:r>
              <a:rPr lang="fr-FR" sz="1400" dirty="0" smtClean="0"/>
              <a:t> Puis une fois par trimestre pendant le reste de la première année</a:t>
            </a:r>
            <a:endParaRPr lang="en-US" sz="1400" dirty="0" smtClean="0"/>
          </a:p>
          <a:p>
            <a:pPr lvl="2"/>
            <a:r>
              <a:rPr lang="fr-FR" sz="1400" dirty="0" smtClean="0"/>
              <a:t> Puis deux fois par an les années suivantes</a:t>
            </a:r>
            <a:endParaRPr lang="en-US" sz="1400" dirty="0" smtClean="0"/>
          </a:p>
          <a:p>
            <a:pPr>
              <a:buNone/>
            </a:pPr>
            <a:endParaRPr lang="en-US" sz="1800" dirty="0" smtClean="0"/>
          </a:p>
          <a:p>
            <a:pPr>
              <a:buNone/>
              <a:defRPr/>
            </a:pPr>
            <a:endParaRPr lang="fr-FR" sz="1800" dirty="0" smtClean="0"/>
          </a:p>
          <a:p>
            <a:pPr marL="703263" lvl="1" indent="-342900"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fr-FR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Contenu de l’accompagnement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10779" y="1261092"/>
            <a:ext cx="8280400" cy="4901474"/>
          </a:xfrm>
        </p:spPr>
        <p:txBody>
          <a:bodyPr/>
          <a:lstStyle/>
          <a:p>
            <a:r>
              <a:rPr lang="fr-FR" sz="1600" dirty="0" smtClean="0"/>
              <a:t>Ce livrable sera composé :</a:t>
            </a:r>
            <a:endParaRPr lang="en-US" sz="1600" dirty="0" smtClean="0"/>
          </a:p>
          <a:p>
            <a:pPr lvl="1"/>
            <a:r>
              <a:rPr lang="fr-FR" sz="1200" dirty="0" smtClean="0"/>
              <a:t>D’un document de restitution (sous format PPT)</a:t>
            </a:r>
            <a:endParaRPr lang="en-US" sz="1200" dirty="0" smtClean="0"/>
          </a:p>
          <a:p>
            <a:pPr lvl="1"/>
            <a:r>
              <a:rPr lang="fr-FR" sz="1200" dirty="0" smtClean="0"/>
              <a:t>D’une réunion téléphonique d’échange avec les responsables technique et énergie du site concerné</a:t>
            </a:r>
            <a:endParaRPr lang="en-US" sz="1200" dirty="0" smtClean="0"/>
          </a:p>
          <a:p>
            <a:pPr>
              <a:buNone/>
            </a:pPr>
            <a:endParaRPr lang="en-US" sz="1600" dirty="0" smtClean="0"/>
          </a:p>
          <a:p>
            <a:r>
              <a:rPr lang="fr-FR" sz="1600" dirty="0" smtClean="0"/>
              <a:t>Le document de rédaction comprend :</a:t>
            </a:r>
            <a:endParaRPr lang="en-US" sz="1600" dirty="0" smtClean="0"/>
          </a:p>
          <a:p>
            <a:pPr lvl="1"/>
            <a:r>
              <a:rPr lang="fr-FR" sz="1200" dirty="0" smtClean="0"/>
              <a:t>Le récapitulatif des consommations mensuelles </a:t>
            </a:r>
            <a:endParaRPr lang="en-US" sz="1200" dirty="0" smtClean="0"/>
          </a:p>
          <a:p>
            <a:pPr lvl="1"/>
            <a:r>
              <a:rPr lang="fr-FR" sz="1200" dirty="0" smtClean="0"/>
              <a:t>La liste des bonnes actions réalisées (échange en // avec </a:t>
            </a:r>
            <a:r>
              <a:rPr lang="fr-FR" sz="1200" dirty="0" err="1" smtClean="0"/>
              <a:t>Axter</a:t>
            </a:r>
            <a:r>
              <a:rPr lang="fr-FR" sz="1200" dirty="0" smtClean="0"/>
              <a:t> sur les actions réalisées)</a:t>
            </a:r>
            <a:endParaRPr lang="en-US" sz="1200" dirty="0" smtClean="0"/>
          </a:p>
          <a:p>
            <a:pPr lvl="1"/>
            <a:r>
              <a:rPr lang="fr-FR" sz="1200" dirty="0" smtClean="0"/>
              <a:t>La liste des dérives constatées</a:t>
            </a:r>
            <a:endParaRPr lang="en-US" sz="1200" dirty="0" smtClean="0"/>
          </a:p>
          <a:p>
            <a:pPr lvl="1"/>
            <a:r>
              <a:rPr lang="fr-FR" sz="1200" dirty="0" smtClean="0"/>
              <a:t>Identification des équipements et systèmes les moins performants et les plus performants</a:t>
            </a:r>
            <a:endParaRPr lang="en-US" sz="1200" dirty="0" smtClean="0"/>
          </a:p>
          <a:p>
            <a:pPr lvl="1"/>
            <a:r>
              <a:rPr lang="fr-FR" sz="1200" dirty="0" smtClean="0"/>
              <a:t>Les modèles énergétiques de référence et les prévisions de tunnel de consommation de l’année à venir</a:t>
            </a:r>
            <a:endParaRPr lang="en-US" sz="1200" dirty="0" smtClean="0"/>
          </a:p>
          <a:p>
            <a:pPr lvl="1"/>
            <a:r>
              <a:rPr lang="fr-FR" sz="1200" dirty="0" smtClean="0"/>
              <a:t>La synthèse des actions a menées afin d’améliorer le rendement énergétique du site</a:t>
            </a:r>
            <a:endParaRPr lang="en-US" sz="1200" dirty="0" smtClean="0"/>
          </a:p>
          <a:p>
            <a:pPr lvl="1"/>
            <a:r>
              <a:rPr lang="fr-FR" sz="1200" dirty="0" smtClean="0"/>
              <a:t>La liste des alarmes à implanter :</a:t>
            </a:r>
            <a:endParaRPr lang="en-US" sz="1200" dirty="0" smtClean="0"/>
          </a:p>
          <a:p>
            <a:pPr lvl="2"/>
            <a:r>
              <a:rPr lang="fr-FR" sz="1200" dirty="0" smtClean="0"/>
              <a:t>Alarmes de seuil</a:t>
            </a:r>
            <a:endParaRPr lang="en-US" sz="1200" dirty="0" smtClean="0"/>
          </a:p>
          <a:p>
            <a:pPr lvl="2"/>
            <a:r>
              <a:rPr lang="fr-FR" sz="1200" dirty="0" smtClean="0"/>
              <a:t>Alarmes de forçage</a:t>
            </a:r>
            <a:endParaRPr lang="en-US" sz="1200" dirty="0" smtClean="0"/>
          </a:p>
          <a:p>
            <a:pPr lvl="2"/>
            <a:r>
              <a:rPr lang="fr-FR" sz="1200" dirty="0" smtClean="0"/>
              <a:t>Alarmes de discordance</a:t>
            </a:r>
            <a:endParaRPr lang="en-US" sz="1200" dirty="0" smtClean="0"/>
          </a:p>
          <a:p>
            <a:pPr lvl="2"/>
            <a:r>
              <a:rPr lang="fr-FR" sz="1200" dirty="0" smtClean="0"/>
              <a:t>Alarmes de performance</a:t>
            </a:r>
            <a:endParaRPr lang="en-US" sz="1200" dirty="0" smtClean="0"/>
          </a:p>
          <a:p>
            <a:pPr lvl="1"/>
            <a:r>
              <a:rPr lang="fr-FR" sz="1200" dirty="0" smtClean="0"/>
              <a:t>La liste des nouveaux indicateurs de performances à implanter</a:t>
            </a:r>
            <a:endParaRPr lang="en-US" sz="1200" dirty="0" smtClean="0"/>
          </a:p>
          <a:p>
            <a:pPr lvl="1"/>
            <a:r>
              <a:rPr lang="fr-FR" sz="1200" dirty="0" smtClean="0"/>
              <a:t>Des commentaires personnalisés</a:t>
            </a:r>
            <a:endParaRPr lang="en-US" sz="1200" dirty="0" smtClean="0"/>
          </a:p>
          <a:p>
            <a:pPr lvl="1"/>
            <a:r>
              <a:rPr lang="fr-FR" sz="1200" dirty="0" smtClean="0"/>
              <a:t>Des pistes d’optimisation</a:t>
            </a:r>
            <a:endParaRPr lang="en-US" sz="12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Suivi énergétique des sites </a:t>
            </a:r>
          </a:p>
        </p:txBody>
      </p:sp>
      <p:grpSp>
        <p:nvGrpSpPr>
          <p:cNvPr id="2" name="Groupe 68"/>
          <p:cNvGrpSpPr>
            <a:grpSpLocks/>
          </p:cNvGrpSpPr>
          <p:nvPr/>
        </p:nvGrpSpPr>
        <p:grpSpPr bwMode="auto">
          <a:xfrm>
            <a:off x="4932363" y="2636838"/>
            <a:ext cx="2509837" cy="720725"/>
            <a:chOff x="4932040" y="2636912"/>
            <a:chExt cx="2510828" cy="720080"/>
          </a:xfrm>
        </p:grpSpPr>
        <p:cxnSp>
          <p:nvCxnSpPr>
            <p:cNvPr id="6177" name="Connecteur droit 31"/>
            <p:cNvCxnSpPr>
              <a:cxnSpLocks noChangeShapeType="1"/>
            </p:cNvCxnSpPr>
            <p:nvPr/>
          </p:nvCxnSpPr>
          <p:spPr bwMode="auto">
            <a:xfrm>
              <a:off x="4932040" y="2636912"/>
              <a:ext cx="792088" cy="72008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</p:cxnSp>
        <p:cxnSp>
          <p:nvCxnSpPr>
            <p:cNvPr id="6178" name="Connecteur droit 33"/>
            <p:cNvCxnSpPr>
              <a:cxnSpLocks noChangeShapeType="1"/>
            </p:cNvCxnSpPr>
            <p:nvPr/>
          </p:nvCxnSpPr>
          <p:spPr bwMode="auto">
            <a:xfrm>
              <a:off x="5724128" y="3356992"/>
              <a:ext cx="1512168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</p:cxnSp>
        <p:sp>
          <p:nvSpPr>
            <p:cNvPr id="6179" name="ZoneTexte 39"/>
            <p:cNvSpPr txBox="1">
              <a:spLocks noChangeArrowheads="1"/>
            </p:cNvSpPr>
            <p:nvPr/>
          </p:nvSpPr>
          <p:spPr bwMode="auto">
            <a:xfrm>
              <a:off x="5724128" y="2996952"/>
              <a:ext cx="171874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400">
                  <a:solidFill>
                    <a:srgbClr val="626469"/>
                  </a:solidFill>
                </a:rPr>
                <a:t>Etat final sans suivi</a:t>
              </a:r>
            </a:p>
          </p:txBody>
        </p:sp>
      </p:grpSp>
      <p:grpSp>
        <p:nvGrpSpPr>
          <p:cNvPr id="3" name="Groupe 73"/>
          <p:cNvGrpSpPr>
            <a:grpSpLocks/>
          </p:cNvGrpSpPr>
          <p:nvPr/>
        </p:nvGrpSpPr>
        <p:grpSpPr bwMode="auto">
          <a:xfrm>
            <a:off x="395288" y="1341438"/>
            <a:ext cx="7489825" cy="5294312"/>
            <a:chOff x="395537" y="1340768"/>
            <a:chExt cx="7488831" cy="5295626"/>
          </a:xfrm>
        </p:grpSpPr>
        <p:sp>
          <p:nvSpPr>
            <p:cNvPr id="6158" name="Flèche droite 10"/>
            <p:cNvSpPr>
              <a:spLocks noChangeArrowheads="1"/>
            </p:cNvSpPr>
            <p:nvPr/>
          </p:nvSpPr>
          <p:spPr bwMode="auto">
            <a:xfrm>
              <a:off x="755576" y="5301208"/>
              <a:ext cx="6696744" cy="144016"/>
            </a:xfrm>
            <a:prstGeom prst="rightArrow">
              <a:avLst>
                <a:gd name="adj1" fmla="val 50000"/>
                <a:gd name="adj2" fmla="val 49944"/>
              </a:avLst>
            </a:prstGeom>
            <a:solidFill>
              <a:schemeClr val="accent2"/>
            </a:solidFill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>
                <a:solidFill>
                  <a:srgbClr val="626469"/>
                </a:solidFill>
              </a:endParaRPr>
            </a:p>
          </p:txBody>
        </p:sp>
        <p:sp>
          <p:nvSpPr>
            <p:cNvPr id="6159" name="Accolade ouvrante 45"/>
            <p:cNvSpPr>
              <a:spLocks/>
            </p:cNvSpPr>
            <p:nvPr/>
          </p:nvSpPr>
          <p:spPr bwMode="auto">
            <a:xfrm rot="-5400000">
              <a:off x="5904148" y="4473117"/>
              <a:ext cx="432048" cy="2376264"/>
            </a:xfrm>
            <a:prstGeom prst="leftBrace">
              <a:avLst>
                <a:gd name="adj1" fmla="val 8326"/>
                <a:gd name="adj2" fmla="val 50000"/>
              </a:avLst>
            </a:prstGeom>
            <a:noFill/>
            <a:ln w="12700" algn="ctr">
              <a:solidFill>
                <a:schemeClr val="accent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>
                <a:solidFill>
                  <a:srgbClr val="626469"/>
                </a:solidFill>
              </a:endParaRPr>
            </a:p>
          </p:txBody>
        </p:sp>
        <p:grpSp>
          <p:nvGrpSpPr>
            <p:cNvPr id="4" name="Groupe 70"/>
            <p:cNvGrpSpPr>
              <a:grpSpLocks/>
            </p:cNvGrpSpPr>
            <p:nvPr/>
          </p:nvGrpSpPr>
          <p:grpSpPr bwMode="auto">
            <a:xfrm>
              <a:off x="395537" y="1340768"/>
              <a:ext cx="7488831" cy="5295626"/>
              <a:chOff x="395537" y="1340768"/>
              <a:chExt cx="7488831" cy="5295626"/>
            </a:xfrm>
          </p:grpSpPr>
          <p:sp>
            <p:nvSpPr>
              <p:cNvPr id="6161" name="Flèche vers le haut 9"/>
              <p:cNvSpPr>
                <a:spLocks noChangeArrowheads="1"/>
              </p:cNvSpPr>
              <p:nvPr/>
            </p:nvSpPr>
            <p:spPr bwMode="auto">
              <a:xfrm>
                <a:off x="683568" y="1412776"/>
                <a:ext cx="144016" cy="3960440"/>
              </a:xfrm>
              <a:prstGeom prst="upArrow">
                <a:avLst>
                  <a:gd name="adj1" fmla="val 50000"/>
                  <a:gd name="adj2" fmla="val 50035"/>
                </a:avLst>
              </a:prstGeom>
              <a:solidFill>
                <a:schemeClr val="accent2"/>
              </a:solidFill>
              <a:ln w="12700" algn="ctr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fr-FR">
                  <a:solidFill>
                    <a:srgbClr val="626469"/>
                  </a:solidFill>
                </a:endParaRPr>
              </a:p>
            </p:txBody>
          </p:sp>
          <p:cxnSp>
            <p:nvCxnSpPr>
              <p:cNvPr id="6162" name="Connecteur droit 15"/>
              <p:cNvCxnSpPr>
                <a:cxnSpLocks noChangeShapeType="1"/>
              </p:cNvCxnSpPr>
              <p:nvPr/>
            </p:nvCxnSpPr>
            <p:spPr bwMode="auto">
              <a:xfrm>
                <a:off x="1115616" y="4230380"/>
                <a:ext cx="2232248" cy="0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6163" name="Connecteur droit 17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3347864" y="2646204"/>
                <a:ext cx="1584176" cy="1584176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6164" name="Connecteur droit 19"/>
              <p:cNvCxnSpPr>
                <a:cxnSpLocks noChangeShapeType="1"/>
              </p:cNvCxnSpPr>
              <p:nvPr/>
            </p:nvCxnSpPr>
            <p:spPr bwMode="auto">
              <a:xfrm>
                <a:off x="4932040" y="2646204"/>
                <a:ext cx="2304256" cy="0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</p:cxnSp>
          <p:sp>
            <p:nvSpPr>
              <p:cNvPr id="6165" name="ZoneTexte 21"/>
              <p:cNvSpPr txBox="1">
                <a:spLocks noChangeArrowheads="1"/>
              </p:cNvSpPr>
              <p:nvPr/>
            </p:nvSpPr>
            <p:spPr bwMode="auto">
              <a:xfrm rot="-5400000">
                <a:off x="-610252" y="2346557"/>
                <a:ext cx="238091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fr-FR">
                    <a:solidFill>
                      <a:srgbClr val="B10043"/>
                    </a:solidFill>
                  </a:rPr>
                  <a:t>Performance du site</a:t>
                </a:r>
              </a:p>
            </p:txBody>
          </p:sp>
          <p:cxnSp>
            <p:nvCxnSpPr>
              <p:cNvPr id="6166" name="Connecteur droit 23"/>
              <p:cNvCxnSpPr>
                <a:cxnSpLocks noChangeShapeType="1"/>
              </p:cNvCxnSpPr>
              <p:nvPr/>
            </p:nvCxnSpPr>
            <p:spPr bwMode="auto">
              <a:xfrm rot="5400000">
                <a:off x="2915816" y="4806444"/>
                <a:ext cx="864096" cy="0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6167" name="Connecteur droit 24"/>
              <p:cNvCxnSpPr>
                <a:cxnSpLocks noChangeShapeType="1"/>
              </p:cNvCxnSpPr>
              <p:nvPr/>
            </p:nvCxnSpPr>
            <p:spPr bwMode="auto">
              <a:xfrm rot="5400000">
                <a:off x="3707904" y="4014356"/>
                <a:ext cx="2448272" cy="0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</p:cxnSp>
          <p:sp>
            <p:nvSpPr>
              <p:cNvPr id="6168" name="ZoneTexte 26"/>
              <p:cNvSpPr txBox="1">
                <a:spLocks noChangeArrowheads="1"/>
              </p:cNvSpPr>
              <p:nvPr/>
            </p:nvSpPr>
            <p:spPr bwMode="auto">
              <a:xfrm>
                <a:off x="1403648" y="3933056"/>
                <a:ext cx="1584176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fr-FR" sz="1400">
                    <a:solidFill>
                      <a:srgbClr val="626469"/>
                    </a:solidFill>
                  </a:rPr>
                  <a:t>Etat initial</a:t>
                </a:r>
              </a:p>
            </p:txBody>
          </p:sp>
          <p:sp>
            <p:nvSpPr>
              <p:cNvPr id="6169" name="ZoneTexte 27"/>
              <p:cNvSpPr txBox="1">
                <a:spLocks noChangeArrowheads="1"/>
              </p:cNvSpPr>
              <p:nvPr/>
            </p:nvSpPr>
            <p:spPr bwMode="auto">
              <a:xfrm rot="-2749850">
                <a:off x="3229558" y="3157740"/>
                <a:ext cx="1834309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fr-FR" sz="1400">
                    <a:solidFill>
                      <a:srgbClr val="626469"/>
                    </a:solidFill>
                  </a:rPr>
                  <a:t>Mise en œuvre action</a:t>
                </a:r>
              </a:p>
            </p:txBody>
          </p:sp>
          <p:sp>
            <p:nvSpPr>
              <p:cNvPr id="6170" name="ZoneTexte 28"/>
              <p:cNvSpPr txBox="1">
                <a:spLocks noChangeArrowheads="1"/>
              </p:cNvSpPr>
              <p:nvPr/>
            </p:nvSpPr>
            <p:spPr bwMode="auto">
              <a:xfrm>
                <a:off x="5505876" y="1844824"/>
                <a:ext cx="171874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fr-FR" sz="1400">
                    <a:solidFill>
                      <a:srgbClr val="626469"/>
                    </a:solidFill>
                  </a:rPr>
                  <a:t>Etat final avec suivi</a:t>
                </a:r>
              </a:p>
            </p:txBody>
          </p:sp>
          <p:sp>
            <p:nvSpPr>
              <p:cNvPr id="6171" name="ZoneTexte 29"/>
              <p:cNvSpPr txBox="1">
                <a:spLocks noChangeArrowheads="1"/>
              </p:cNvSpPr>
              <p:nvPr/>
            </p:nvSpPr>
            <p:spPr bwMode="auto">
              <a:xfrm>
                <a:off x="6839744" y="4941168"/>
                <a:ext cx="104462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fr-FR">
                    <a:solidFill>
                      <a:srgbClr val="B10043"/>
                    </a:solidFill>
                  </a:rPr>
                  <a:t>Temps</a:t>
                </a:r>
              </a:p>
            </p:txBody>
          </p:sp>
          <p:sp>
            <p:nvSpPr>
              <p:cNvPr id="6172" name="ZoneTexte 42"/>
              <p:cNvSpPr txBox="1">
                <a:spLocks noChangeArrowheads="1"/>
              </p:cNvSpPr>
              <p:nvPr/>
            </p:nvSpPr>
            <p:spPr bwMode="auto">
              <a:xfrm>
                <a:off x="827584" y="5807004"/>
                <a:ext cx="2448272" cy="5848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fr-FR" sz="1600">
                    <a:solidFill>
                      <a:srgbClr val="009530"/>
                    </a:solidFill>
                  </a:rPr>
                  <a:t>Evaluer votre performance</a:t>
                </a:r>
              </a:p>
            </p:txBody>
          </p:sp>
          <p:sp>
            <p:nvSpPr>
              <p:cNvPr id="6173" name="Accolade ouvrante 44"/>
              <p:cNvSpPr>
                <a:spLocks/>
              </p:cNvSpPr>
              <p:nvPr/>
            </p:nvSpPr>
            <p:spPr bwMode="auto">
              <a:xfrm rot="-5400000">
                <a:off x="1799692" y="4401108"/>
                <a:ext cx="432048" cy="2520280"/>
              </a:xfrm>
              <a:prstGeom prst="leftBrace">
                <a:avLst>
                  <a:gd name="adj1" fmla="val 8345"/>
                  <a:gd name="adj2" fmla="val 50000"/>
                </a:avLst>
              </a:prstGeom>
              <a:noFill/>
              <a:ln w="12700" algn="ctr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fr-FR">
                  <a:solidFill>
                    <a:srgbClr val="626469"/>
                  </a:solidFill>
                </a:endParaRPr>
              </a:p>
            </p:txBody>
          </p:sp>
          <p:sp>
            <p:nvSpPr>
              <p:cNvPr id="6174" name="Accolade ouvrante 46"/>
              <p:cNvSpPr>
                <a:spLocks/>
              </p:cNvSpPr>
              <p:nvPr/>
            </p:nvSpPr>
            <p:spPr bwMode="auto">
              <a:xfrm rot="-5400000">
                <a:off x="3887925" y="4985556"/>
                <a:ext cx="423663" cy="1359768"/>
              </a:xfrm>
              <a:prstGeom prst="leftBrace">
                <a:avLst>
                  <a:gd name="adj1" fmla="val 8336"/>
                  <a:gd name="adj2" fmla="val 50000"/>
                </a:avLst>
              </a:prstGeom>
              <a:noFill/>
              <a:ln w="12700" algn="ctr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fr-FR">
                  <a:solidFill>
                    <a:srgbClr val="626469"/>
                  </a:solidFill>
                </a:endParaRPr>
              </a:p>
            </p:txBody>
          </p:sp>
          <p:sp>
            <p:nvSpPr>
              <p:cNvPr id="6175" name="ZoneTexte 47"/>
              <p:cNvSpPr txBox="1">
                <a:spLocks noChangeArrowheads="1"/>
              </p:cNvSpPr>
              <p:nvPr/>
            </p:nvSpPr>
            <p:spPr bwMode="auto">
              <a:xfrm>
                <a:off x="3419872" y="5805264"/>
                <a:ext cx="1296144" cy="8311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fr-FR" sz="1600">
                    <a:solidFill>
                      <a:srgbClr val="009530"/>
                    </a:solidFill>
                  </a:rPr>
                  <a:t>Mise en oeuvre des actions</a:t>
                </a:r>
              </a:p>
            </p:txBody>
          </p:sp>
          <p:sp>
            <p:nvSpPr>
              <p:cNvPr id="6176" name="ZoneTexte 48"/>
              <p:cNvSpPr txBox="1">
                <a:spLocks noChangeArrowheads="1"/>
              </p:cNvSpPr>
              <p:nvPr/>
            </p:nvSpPr>
            <p:spPr bwMode="auto">
              <a:xfrm>
                <a:off x="4788024" y="5661248"/>
                <a:ext cx="2448272" cy="3386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fr-FR" sz="1600">
                    <a:solidFill>
                      <a:srgbClr val="009530"/>
                    </a:solidFill>
                  </a:rPr>
                  <a:t>Surveiller la performance</a:t>
                </a:r>
              </a:p>
            </p:txBody>
          </p:sp>
        </p:grpSp>
      </p:grpSp>
      <p:grpSp>
        <p:nvGrpSpPr>
          <p:cNvPr id="5" name="Groupe 71"/>
          <p:cNvGrpSpPr>
            <a:grpSpLocks/>
          </p:cNvGrpSpPr>
          <p:nvPr/>
        </p:nvGrpSpPr>
        <p:grpSpPr bwMode="auto">
          <a:xfrm>
            <a:off x="1619250" y="1412875"/>
            <a:ext cx="3673475" cy="2232025"/>
            <a:chOff x="1619672" y="1412776"/>
            <a:chExt cx="3672408" cy="2232248"/>
          </a:xfrm>
        </p:grpSpPr>
        <p:sp>
          <p:nvSpPr>
            <p:cNvPr id="6156" name="Rectangle à coins arrondis 51"/>
            <p:cNvSpPr>
              <a:spLocks noChangeArrowheads="1"/>
            </p:cNvSpPr>
            <p:nvPr/>
          </p:nvSpPr>
          <p:spPr bwMode="auto">
            <a:xfrm>
              <a:off x="1619672" y="2924944"/>
              <a:ext cx="1872208" cy="720080"/>
            </a:xfrm>
            <a:prstGeom prst="wedgeRoundRectCallout">
              <a:avLst>
                <a:gd name="adj1" fmla="val 19713"/>
                <a:gd name="adj2" fmla="val 125995"/>
                <a:gd name="adj3" fmla="val 16667"/>
              </a:avLst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algn="ctr"/>
              <a:r>
                <a:rPr lang="fr-FR">
                  <a:solidFill>
                    <a:srgbClr val="FFFFFF"/>
                  </a:solidFill>
                </a:rPr>
                <a:t>Référence </a:t>
              </a:r>
              <a:r>
                <a:rPr lang="fr-FR">
                  <a:solidFill>
                    <a:srgbClr val="B10043"/>
                  </a:solidFill>
                </a:rPr>
                <a:t>avant </a:t>
              </a:r>
              <a:r>
                <a:rPr lang="fr-FR">
                  <a:solidFill>
                    <a:srgbClr val="FFFFFF"/>
                  </a:solidFill>
                </a:rPr>
                <a:t> travaux</a:t>
              </a:r>
            </a:p>
          </p:txBody>
        </p:sp>
        <p:sp>
          <p:nvSpPr>
            <p:cNvPr id="6157" name="Rectangle à coins arrondis 52"/>
            <p:cNvSpPr>
              <a:spLocks noChangeArrowheads="1"/>
            </p:cNvSpPr>
            <p:nvPr/>
          </p:nvSpPr>
          <p:spPr bwMode="auto">
            <a:xfrm>
              <a:off x="3419872" y="1412776"/>
              <a:ext cx="1872208" cy="720080"/>
            </a:xfrm>
            <a:prstGeom prst="wedgeRoundRectCallout">
              <a:avLst>
                <a:gd name="adj1" fmla="val 56343"/>
                <a:gd name="adj2" fmla="val 122653"/>
                <a:gd name="adj3" fmla="val 16667"/>
              </a:avLst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algn="ctr"/>
              <a:r>
                <a:rPr lang="fr-FR">
                  <a:solidFill>
                    <a:srgbClr val="FFFFFF"/>
                  </a:solidFill>
                </a:rPr>
                <a:t>Référence </a:t>
              </a:r>
              <a:r>
                <a:rPr lang="fr-FR">
                  <a:solidFill>
                    <a:srgbClr val="B10043"/>
                  </a:solidFill>
                </a:rPr>
                <a:t>Après </a:t>
              </a:r>
              <a:r>
                <a:rPr lang="fr-FR">
                  <a:solidFill>
                    <a:srgbClr val="FFFFFF"/>
                  </a:solidFill>
                </a:rPr>
                <a:t>travaux</a:t>
              </a:r>
            </a:p>
          </p:txBody>
        </p:sp>
      </p:grpSp>
      <p:grpSp>
        <p:nvGrpSpPr>
          <p:cNvPr id="6" name="Groupe 72"/>
          <p:cNvGrpSpPr>
            <a:grpSpLocks/>
          </p:cNvGrpSpPr>
          <p:nvPr/>
        </p:nvGrpSpPr>
        <p:grpSpPr bwMode="auto">
          <a:xfrm>
            <a:off x="5292725" y="2411413"/>
            <a:ext cx="3706813" cy="382587"/>
            <a:chOff x="5292080" y="2411596"/>
            <a:chExt cx="3707904" cy="382158"/>
          </a:xfrm>
        </p:grpSpPr>
        <p:cxnSp>
          <p:nvCxnSpPr>
            <p:cNvPr id="6151" name="Connecteur droit avec flèche 59"/>
            <p:cNvCxnSpPr>
              <a:cxnSpLocks noChangeShapeType="1"/>
            </p:cNvCxnSpPr>
            <p:nvPr/>
          </p:nvCxnSpPr>
          <p:spPr bwMode="auto">
            <a:xfrm rot="5400000">
              <a:off x="7165082" y="2648944"/>
              <a:ext cx="288032" cy="1588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 type="none" w="sm" len="sm"/>
              <a:tailEnd type="arrow" w="med" len="med"/>
            </a:ln>
          </p:spPr>
        </p:cxnSp>
        <p:cxnSp>
          <p:nvCxnSpPr>
            <p:cNvPr id="6152" name="Connecteur droit avec flèche 60"/>
            <p:cNvCxnSpPr>
              <a:cxnSpLocks noChangeShapeType="1"/>
            </p:cNvCxnSpPr>
            <p:nvPr/>
          </p:nvCxnSpPr>
          <p:spPr bwMode="auto">
            <a:xfrm rot="5400000" flipH="1" flipV="1">
              <a:off x="7168083" y="2573141"/>
              <a:ext cx="288032" cy="7590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 type="none" w="sm" len="sm"/>
              <a:tailEnd type="arrow" w="med" len="med"/>
            </a:ln>
          </p:spPr>
        </p:cxnSp>
        <p:cxnSp>
          <p:nvCxnSpPr>
            <p:cNvPr id="6153" name="Connecteur droit 54"/>
            <p:cNvCxnSpPr>
              <a:cxnSpLocks noChangeShapeType="1"/>
            </p:cNvCxnSpPr>
            <p:nvPr/>
          </p:nvCxnSpPr>
          <p:spPr bwMode="auto">
            <a:xfrm>
              <a:off x="5292080" y="2483604"/>
              <a:ext cx="2016224" cy="0"/>
            </a:xfrm>
            <a:prstGeom prst="line">
              <a:avLst/>
            </a:prstGeom>
            <a:noFill/>
            <a:ln w="25400" algn="ctr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</p:spPr>
        </p:cxnSp>
        <p:cxnSp>
          <p:nvCxnSpPr>
            <p:cNvPr id="6154" name="Connecteur droit 55"/>
            <p:cNvCxnSpPr>
              <a:cxnSpLocks noChangeShapeType="1"/>
            </p:cNvCxnSpPr>
            <p:nvPr/>
          </p:nvCxnSpPr>
          <p:spPr bwMode="auto">
            <a:xfrm>
              <a:off x="5292080" y="2771636"/>
              <a:ext cx="2088232" cy="0"/>
            </a:xfrm>
            <a:prstGeom prst="line">
              <a:avLst/>
            </a:prstGeom>
            <a:noFill/>
            <a:ln w="25400" algn="ctr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</p:spPr>
        </p:cxnSp>
        <p:sp>
          <p:nvSpPr>
            <p:cNvPr id="6155" name="ZoneTexte 63"/>
            <p:cNvSpPr txBox="1">
              <a:spLocks noChangeArrowheads="1"/>
            </p:cNvSpPr>
            <p:nvPr/>
          </p:nvSpPr>
          <p:spPr bwMode="auto">
            <a:xfrm>
              <a:off x="7452320" y="2411596"/>
              <a:ext cx="154766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b="1">
                  <a:solidFill>
                    <a:srgbClr val="B10043"/>
                  </a:solidFill>
                </a:rPr>
                <a:t>Surveillance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/>
          <p:cNvSpPr>
            <a:spLocks noChangeArrowheads="1"/>
          </p:cNvSpPr>
          <p:nvPr/>
        </p:nvSpPr>
        <p:spPr bwMode="auto">
          <a:xfrm>
            <a:off x="323850" y="1341438"/>
            <a:ext cx="8064500" cy="5040312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 w="38100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defRPr/>
            </a:pPr>
            <a:endParaRPr lang="fr-FR">
              <a:solidFill>
                <a:srgbClr val="626469"/>
              </a:solidFill>
            </a:endParaRPr>
          </a:p>
        </p:txBody>
      </p:sp>
      <p:sp>
        <p:nvSpPr>
          <p:cNvPr id="717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4 types d’alarmes pour surveiller la performance</a:t>
            </a:r>
          </a:p>
        </p:txBody>
      </p:sp>
      <p:sp>
        <p:nvSpPr>
          <p:cNvPr id="7172" name="Text Box 7"/>
          <p:cNvSpPr txBox="1">
            <a:spLocks noChangeArrowheads="1"/>
          </p:cNvSpPr>
          <p:nvPr/>
        </p:nvSpPr>
        <p:spPr bwMode="auto">
          <a:xfrm>
            <a:off x="250825" y="1219200"/>
            <a:ext cx="7777163" cy="56324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fr-FR" sz="2000">
              <a:solidFill>
                <a:srgbClr val="B10043"/>
              </a:solidFill>
            </a:endParaRPr>
          </a:p>
          <a:p>
            <a:pPr lvl="1"/>
            <a:endParaRPr lang="fr-FR" sz="800">
              <a:solidFill>
                <a:srgbClr val="B10043"/>
              </a:solidFill>
            </a:endParaRPr>
          </a:p>
          <a:p>
            <a:pPr lvl="1"/>
            <a:r>
              <a:rPr lang="fr-FR" sz="2000">
                <a:solidFill>
                  <a:srgbClr val="B10043"/>
                </a:solidFill>
              </a:rPr>
              <a:t>Alarmes sur seuil:</a:t>
            </a:r>
          </a:p>
          <a:p>
            <a:pPr lvl="1"/>
            <a:r>
              <a:rPr lang="fr-FR">
                <a:solidFill>
                  <a:srgbClr val="009530"/>
                </a:solidFill>
              </a:rPr>
              <a:t>Vérification qu’une valeur mesurée se situe entre 2 valeurs seuils (maxi et/ou mini)</a:t>
            </a:r>
          </a:p>
          <a:p>
            <a:pPr lvl="1"/>
            <a:endParaRPr lang="fr-FR">
              <a:solidFill>
                <a:srgbClr val="B10043"/>
              </a:solidFill>
            </a:endParaRPr>
          </a:p>
          <a:p>
            <a:pPr lvl="1"/>
            <a:r>
              <a:rPr lang="fr-FR" sz="2000">
                <a:solidFill>
                  <a:srgbClr val="B10043"/>
                </a:solidFill>
              </a:rPr>
              <a:t>Alarmes forçages :</a:t>
            </a:r>
          </a:p>
          <a:p>
            <a:pPr lvl="1"/>
            <a:r>
              <a:rPr lang="fr-FR">
                <a:solidFill>
                  <a:srgbClr val="009530"/>
                </a:solidFill>
              </a:rPr>
              <a:t>Détection du forçage d’un paramètre clé à une action EE (prog. Horaire, consigne, …)</a:t>
            </a:r>
          </a:p>
          <a:p>
            <a:pPr lvl="1"/>
            <a:endParaRPr lang="fr-FR">
              <a:solidFill>
                <a:srgbClr val="FFFFFF"/>
              </a:solidFill>
            </a:endParaRPr>
          </a:p>
          <a:p>
            <a:pPr lvl="1"/>
            <a:r>
              <a:rPr lang="fr-FR" sz="2000">
                <a:solidFill>
                  <a:srgbClr val="B10043"/>
                </a:solidFill>
              </a:rPr>
              <a:t>Alarmes de discordance:</a:t>
            </a:r>
          </a:p>
          <a:p>
            <a:pPr lvl="1"/>
            <a:r>
              <a:rPr lang="fr-FR">
                <a:solidFill>
                  <a:srgbClr val="009530"/>
                </a:solidFill>
              </a:rPr>
              <a:t>Analyse croisée de plusieurs paramètres indiquant un mauvais fonctionnement (hors prog. Horaire + moteur en marche,…)</a:t>
            </a:r>
          </a:p>
          <a:p>
            <a:pPr lvl="1"/>
            <a:endParaRPr lang="fr-FR">
              <a:solidFill>
                <a:srgbClr val="FFFFFF"/>
              </a:solidFill>
            </a:endParaRPr>
          </a:p>
          <a:p>
            <a:pPr lvl="1"/>
            <a:r>
              <a:rPr lang="fr-FR" sz="2000">
                <a:solidFill>
                  <a:srgbClr val="B10043"/>
                </a:solidFill>
              </a:rPr>
              <a:t>Alarmes de performance :</a:t>
            </a:r>
            <a:r>
              <a:rPr lang="fr-FR">
                <a:solidFill>
                  <a:srgbClr val="B10043"/>
                </a:solidFill>
              </a:rPr>
              <a:t> </a:t>
            </a:r>
          </a:p>
          <a:p>
            <a:pPr lvl="1"/>
            <a:r>
              <a:rPr lang="fr-FR">
                <a:solidFill>
                  <a:srgbClr val="009530"/>
                </a:solidFill>
              </a:rPr>
              <a:t>Ecart entre consommation théorique journalière / consommation reélle</a:t>
            </a:r>
          </a:p>
          <a:p>
            <a:pPr lvl="1"/>
            <a:r>
              <a:rPr lang="fr-FR">
                <a:solidFill>
                  <a:srgbClr val="009530"/>
                </a:solidFill>
              </a:rPr>
              <a:t>		</a:t>
            </a:r>
            <a:r>
              <a:rPr lang="fr-FR" sz="1400">
                <a:solidFill>
                  <a:srgbClr val="009530"/>
                </a:solidFill>
              </a:rPr>
              <a:t>&gt; notion de baseline: consommation de référence</a:t>
            </a:r>
            <a:endParaRPr lang="fr-FR">
              <a:solidFill>
                <a:srgbClr val="009530"/>
              </a:solidFill>
            </a:endParaRPr>
          </a:p>
          <a:p>
            <a:pPr lvl="1"/>
            <a:endParaRPr lang="fr-FR">
              <a:solidFill>
                <a:srgbClr val="FFFFFF"/>
              </a:solidFill>
            </a:endParaRPr>
          </a:p>
          <a:p>
            <a:pPr lvl="1"/>
            <a:endParaRPr lang="fr-FR">
              <a:solidFill>
                <a:srgbClr val="FFFFFF"/>
              </a:solidFill>
            </a:endParaRPr>
          </a:p>
          <a:p>
            <a:pPr lvl="1"/>
            <a:endParaRPr lang="fr-FR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ZoneTexte 6"/>
          <p:cNvSpPr txBox="1">
            <a:spLocks noChangeArrowheads="1"/>
          </p:cNvSpPr>
          <p:nvPr/>
        </p:nvSpPr>
        <p:spPr bwMode="auto">
          <a:xfrm>
            <a:off x="498475" y="954088"/>
            <a:ext cx="81962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fr-FR" sz="2000">
                <a:solidFill>
                  <a:srgbClr val="626469"/>
                </a:solidFill>
              </a:rPr>
              <a:t>Evolution de la consommation journalière en fonction de la moyenne de la température extérieure</a:t>
            </a:r>
            <a:endParaRPr lang="fr-FR" i="1">
              <a:solidFill>
                <a:srgbClr val="626469"/>
              </a:solidFill>
            </a:endParaRPr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8675" y="1600200"/>
            <a:ext cx="4470400" cy="267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Title 1"/>
          <p:cNvSpPr>
            <a:spLocks noGrp="1"/>
          </p:cNvSpPr>
          <p:nvPr>
            <p:ph type="title"/>
          </p:nvPr>
        </p:nvSpPr>
        <p:spPr>
          <a:xfrm>
            <a:off x="431800" y="-9525"/>
            <a:ext cx="8712200" cy="982663"/>
          </a:xfrm>
        </p:spPr>
        <p:txBody>
          <a:bodyPr/>
          <a:lstStyle/>
          <a:p>
            <a:pPr eaLnBrk="1" hangingPunct="1"/>
            <a:r>
              <a:rPr lang="en-US" sz="3200" smtClean="0">
                <a:solidFill>
                  <a:srgbClr val="009530"/>
                </a:solidFill>
              </a:rPr>
              <a:t>Modélisation énergétique &amp; Advanced Analytics</a:t>
            </a:r>
            <a:endParaRPr lang="en-US" sz="3200" i="1" smtClean="0">
              <a:solidFill>
                <a:srgbClr val="7F7F7F"/>
              </a:solidFill>
            </a:endParaRPr>
          </a:p>
        </p:txBody>
      </p:sp>
      <p:grpSp>
        <p:nvGrpSpPr>
          <p:cNvPr id="2" name="Groupe 14"/>
          <p:cNvGrpSpPr>
            <a:grpSpLocks/>
          </p:cNvGrpSpPr>
          <p:nvPr/>
        </p:nvGrpSpPr>
        <p:grpSpPr bwMode="auto">
          <a:xfrm>
            <a:off x="5565775" y="4911725"/>
            <a:ext cx="2330450" cy="1027113"/>
            <a:chOff x="6175828" y="4911798"/>
            <a:chExt cx="2329541" cy="1026800"/>
          </a:xfrm>
        </p:grpSpPr>
        <p:sp>
          <p:nvSpPr>
            <p:cNvPr id="22" name="Rectangle à coins arrondis 21"/>
            <p:cNvSpPr/>
            <p:nvPr/>
          </p:nvSpPr>
          <p:spPr bwMode="auto">
            <a:xfrm>
              <a:off x="6524942" y="4911798"/>
              <a:ext cx="1980427" cy="1026800"/>
            </a:xfrm>
            <a:prstGeom prst="roundRect">
              <a:avLst/>
            </a:prstGeom>
            <a:solidFill>
              <a:srgbClr val="00B0F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fr-FR" dirty="0">
                  <a:solidFill>
                    <a:srgbClr val="FFFFFF"/>
                  </a:solidFill>
                  <a:latin typeface="Arial"/>
                </a:rPr>
                <a:t>Profil modélisé</a:t>
              </a:r>
            </a:p>
          </p:txBody>
        </p:sp>
        <p:sp>
          <p:nvSpPr>
            <p:cNvPr id="5" name="Flèche gauche 4"/>
            <p:cNvSpPr/>
            <p:nvPr/>
          </p:nvSpPr>
          <p:spPr bwMode="auto">
            <a:xfrm>
              <a:off x="6175828" y="4911798"/>
              <a:ext cx="245967" cy="1026800"/>
            </a:xfrm>
            <a:prstGeom prst="leftArrow">
              <a:avLst>
                <a:gd name="adj1" fmla="val 50000"/>
                <a:gd name="adj2" fmla="val 100000"/>
              </a:avLst>
            </a:prstGeom>
            <a:solidFill>
              <a:srgbClr val="00B0F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fr-FR" dirty="0">
                <a:solidFill>
                  <a:srgbClr val="FFFFFF"/>
                </a:solidFill>
                <a:latin typeface="Arial"/>
              </a:endParaRPr>
            </a:p>
          </p:txBody>
        </p:sp>
      </p:grpSp>
      <p:grpSp>
        <p:nvGrpSpPr>
          <p:cNvPr id="3" name="Groupe 5"/>
          <p:cNvGrpSpPr>
            <a:grpSpLocks/>
          </p:cNvGrpSpPr>
          <p:nvPr/>
        </p:nvGrpSpPr>
        <p:grpSpPr bwMode="auto">
          <a:xfrm>
            <a:off x="1516063" y="2217738"/>
            <a:ext cx="2576512" cy="1027112"/>
            <a:chOff x="1690913" y="2218517"/>
            <a:chExt cx="2576284" cy="1026800"/>
          </a:xfrm>
        </p:grpSpPr>
        <p:sp>
          <p:nvSpPr>
            <p:cNvPr id="4" name="Rectangle à coins arrondis 3"/>
            <p:cNvSpPr/>
            <p:nvPr/>
          </p:nvSpPr>
          <p:spPr bwMode="auto">
            <a:xfrm>
              <a:off x="1690913" y="2218517"/>
              <a:ext cx="2228653" cy="1026800"/>
            </a:xfrm>
            <a:prstGeom prst="roundRect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fr-FR" dirty="0">
                  <a:solidFill>
                    <a:srgbClr val="FFFFFF"/>
                  </a:solidFill>
                  <a:latin typeface="Arial"/>
                </a:rPr>
                <a:t>Principe général</a:t>
              </a:r>
            </a:p>
          </p:txBody>
        </p:sp>
        <p:sp>
          <p:nvSpPr>
            <p:cNvPr id="24" name="Flèche gauche 23"/>
            <p:cNvSpPr/>
            <p:nvPr/>
          </p:nvSpPr>
          <p:spPr bwMode="auto">
            <a:xfrm flipH="1">
              <a:off x="4035443" y="2218517"/>
              <a:ext cx="231754" cy="1026800"/>
            </a:xfrm>
            <a:prstGeom prst="leftArrow">
              <a:avLst>
                <a:gd name="adj1" fmla="val 50000"/>
                <a:gd name="adj2" fmla="val 100000"/>
              </a:avLst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fr-FR" dirty="0">
                <a:solidFill>
                  <a:srgbClr val="FFFFFF"/>
                </a:solidFill>
                <a:latin typeface="Arial"/>
              </a:endParaRPr>
            </a:p>
          </p:txBody>
        </p:sp>
      </p:grpSp>
      <p:pic>
        <p:nvPicPr>
          <p:cNvPr id="1741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6225" y="3429000"/>
            <a:ext cx="4367213" cy="28797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ZoneTexte 6"/>
          <p:cNvSpPr txBox="1">
            <a:spLocks noChangeArrowheads="1"/>
          </p:cNvSpPr>
          <p:nvPr/>
        </p:nvSpPr>
        <p:spPr bwMode="auto">
          <a:xfrm>
            <a:off x="323850" y="965200"/>
            <a:ext cx="81375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fr-FR" sz="2000">
                <a:solidFill>
                  <a:srgbClr val="626469"/>
                </a:solidFill>
              </a:rPr>
              <a:t>Evolution de la consommation journalière en fonction de la moyenne               de la température extérieure</a:t>
            </a:r>
            <a:endParaRPr lang="fr-FR" i="1">
              <a:solidFill>
                <a:srgbClr val="626469"/>
              </a:solidFill>
            </a:endParaRPr>
          </a:p>
        </p:txBody>
      </p:sp>
      <p:sp>
        <p:nvSpPr>
          <p:cNvPr id="18435" name="Title 1"/>
          <p:cNvSpPr>
            <a:spLocks noGrp="1"/>
          </p:cNvSpPr>
          <p:nvPr>
            <p:ph type="title"/>
          </p:nvPr>
        </p:nvSpPr>
        <p:spPr>
          <a:xfrm>
            <a:off x="431800" y="-9525"/>
            <a:ext cx="8712200" cy="982663"/>
          </a:xfrm>
        </p:spPr>
        <p:txBody>
          <a:bodyPr/>
          <a:lstStyle/>
          <a:p>
            <a:pPr eaLnBrk="1" hangingPunct="1"/>
            <a:r>
              <a:rPr lang="en-US" sz="3200" smtClean="0">
                <a:solidFill>
                  <a:srgbClr val="009530"/>
                </a:solidFill>
              </a:rPr>
              <a:t>Modélisation énergétique</a:t>
            </a:r>
            <a:endParaRPr lang="en-US" sz="3200" i="1" smtClean="0">
              <a:solidFill>
                <a:srgbClr val="7F7F7F"/>
              </a:solidFill>
            </a:endParaRPr>
          </a:p>
        </p:txBody>
      </p:sp>
      <p:pic>
        <p:nvPicPr>
          <p:cNvPr id="18436" name="Picture 5"/>
          <p:cNvPicPr>
            <a:picLocks noChangeAspect="1" noChangeArrowheads="1"/>
          </p:cNvPicPr>
          <p:nvPr/>
        </p:nvPicPr>
        <p:blipFill>
          <a:blip r:embed="rId2" cstate="print"/>
          <a:srcRect t="10182"/>
          <a:stretch>
            <a:fillRect/>
          </a:stretch>
        </p:blipFill>
        <p:spPr bwMode="auto">
          <a:xfrm>
            <a:off x="1265238" y="2293938"/>
            <a:ext cx="6602412" cy="422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Titre 1"/>
          <p:cNvSpPr txBox="1">
            <a:spLocks/>
          </p:cNvSpPr>
          <p:nvPr/>
        </p:nvSpPr>
        <p:spPr bwMode="auto">
          <a:xfrm>
            <a:off x="1104900" y="1785938"/>
            <a:ext cx="6921500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0800" rIns="0" bIns="10800" anchor="ctr"/>
          <a:lstStyle/>
          <a:p>
            <a:pPr algn="ctr"/>
            <a:r>
              <a:rPr lang="fr-FR" sz="2000">
                <a:solidFill>
                  <a:srgbClr val="009530"/>
                </a:solidFill>
              </a:rPr>
              <a:t>Détection automatique des anomalies + Mesure des gains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fol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31800" y="368300"/>
            <a:ext cx="5486400" cy="906463"/>
          </a:xfrm>
        </p:spPr>
        <p:txBody>
          <a:bodyPr/>
          <a:lstStyle/>
          <a:p>
            <a:pPr marL="3175" indent="-3175" eaLnBrk="1" hangingPunct="1">
              <a:lnSpc>
                <a:spcPct val="80000"/>
              </a:lnSpc>
              <a:buFont typeface="Arial" pitchFamily="34" charset="0"/>
              <a:buNone/>
            </a:pPr>
            <a:r>
              <a:rPr lang="en-GB" sz="4400" smtClean="0">
                <a:solidFill>
                  <a:schemeClr val="bg1"/>
                </a:solidFill>
              </a:rPr>
              <a:t>Make the most of your energy</a:t>
            </a:r>
            <a:r>
              <a:rPr lang="en-GB" sz="4400" smtClean="0">
                <a:solidFill>
                  <a:schemeClr val="bg1"/>
                </a:solidFill>
                <a:cs typeface="Arial" pitchFamily="34" charset="0"/>
              </a:rPr>
              <a:t>™</a:t>
            </a:r>
            <a:r>
              <a:rPr lang="en-GB" sz="2400" smtClean="0">
                <a:solidFill>
                  <a:schemeClr val="bg1"/>
                </a:solidFill>
              </a:rPr>
              <a:t>*</a:t>
            </a:r>
          </a:p>
        </p:txBody>
      </p:sp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333375" y="6323013"/>
            <a:ext cx="2833688" cy="30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fr-FR" sz="1400">
                <a:solidFill>
                  <a:schemeClr val="bg1"/>
                </a:solidFill>
              </a:rPr>
              <a:t>*Tirez le meilleur de votre énergie</a:t>
            </a:r>
          </a:p>
        </p:txBody>
      </p:sp>
      <p:grpSp>
        <p:nvGrpSpPr>
          <p:cNvPr id="44036" name="Group 4"/>
          <p:cNvGrpSpPr>
            <a:grpSpLocks noChangeAspect="1"/>
          </p:cNvGrpSpPr>
          <p:nvPr/>
        </p:nvGrpSpPr>
        <p:grpSpPr bwMode="auto">
          <a:xfrm>
            <a:off x="3649663" y="2865438"/>
            <a:ext cx="1844675" cy="1125537"/>
            <a:chOff x="2299" y="1805"/>
            <a:chExt cx="1162" cy="709"/>
          </a:xfrm>
        </p:grpSpPr>
        <p:sp>
          <p:nvSpPr>
            <p:cNvPr id="44037" name="AutoShape 5"/>
            <p:cNvSpPr>
              <a:spLocks noChangeAspect="1" noChangeArrowheads="1" noTextEdit="1"/>
            </p:cNvSpPr>
            <p:nvPr/>
          </p:nvSpPr>
          <p:spPr bwMode="auto">
            <a:xfrm>
              <a:off x="2299" y="1805"/>
              <a:ext cx="1162" cy="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38" name="Freeform 6"/>
            <p:cNvSpPr>
              <a:spLocks noEditPoints="1"/>
            </p:cNvSpPr>
            <p:nvPr/>
          </p:nvSpPr>
          <p:spPr bwMode="auto">
            <a:xfrm>
              <a:off x="2327" y="1904"/>
              <a:ext cx="1089" cy="575"/>
            </a:xfrm>
            <a:custGeom>
              <a:avLst/>
              <a:gdLst>
                <a:gd name="T0" fmla="*/ 2147483647 w 461"/>
                <a:gd name="T1" fmla="*/ 2147483647 h 243"/>
                <a:gd name="T2" fmla="*/ 2147483647 w 461"/>
                <a:gd name="T3" fmla="*/ 2147483647 h 243"/>
                <a:gd name="T4" fmla="*/ 2147483647 w 461"/>
                <a:gd name="T5" fmla="*/ 2147483647 h 243"/>
                <a:gd name="T6" fmla="*/ 2147483647 w 461"/>
                <a:gd name="T7" fmla="*/ 2147483647 h 243"/>
                <a:gd name="T8" fmla="*/ 2147483647 w 461"/>
                <a:gd name="T9" fmla="*/ 2147483647 h 243"/>
                <a:gd name="T10" fmla="*/ 2147483647 w 461"/>
                <a:gd name="T11" fmla="*/ 2147483647 h 243"/>
                <a:gd name="T12" fmla="*/ 2147483647 w 461"/>
                <a:gd name="T13" fmla="*/ 2147483647 h 243"/>
                <a:gd name="T14" fmla="*/ 2147483647 w 461"/>
                <a:gd name="T15" fmla="*/ 2147483647 h 243"/>
                <a:gd name="T16" fmla="*/ 2147483647 w 461"/>
                <a:gd name="T17" fmla="*/ 2147483647 h 243"/>
                <a:gd name="T18" fmla="*/ 2147483647 w 461"/>
                <a:gd name="T19" fmla="*/ 2147483647 h 243"/>
                <a:gd name="T20" fmla="*/ 2147483647 w 461"/>
                <a:gd name="T21" fmla="*/ 2147483647 h 243"/>
                <a:gd name="T22" fmla="*/ 2147483647 w 461"/>
                <a:gd name="T23" fmla="*/ 2147483647 h 243"/>
                <a:gd name="T24" fmla="*/ 2147483647 w 461"/>
                <a:gd name="T25" fmla="*/ 2147483647 h 243"/>
                <a:gd name="T26" fmla="*/ 2147483647 w 461"/>
                <a:gd name="T27" fmla="*/ 2147483647 h 243"/>
                <a:gd name="T28" fmla="*/ 2147483647 w 461"/>
                <a:gd name="T29" fmla="*/ 2147483647 h 243"/>
                <a:gd name="T30" fmla="*/ 2147483647 w 461"/>
                <a:gd name="T31" fmla="*/ 2147483647 h 243"/>
                <a:gd name="T32" fmla="*/ 2147483647 w 461"/>
                <a:gd name="T33" fmla="*/ 2147483647 h 243"/>
                <a:gd name="T34" fmla="*/ 2147483647 w 461"/>
                <a:gd name="T35" fmla="*/ 2147483647 h 243"/>
                <a:gd name="T36" fmla="*/ 2147483647 w 461"/>
                <a:gd name="T37" fmla="*/ 2147483647 h 243"/>
                <a:gd name="T38" fmla="*/ 2147483647 w 461"/>
                <a:gd name="T39" fmla="*/ 2147483647 h 243"/>
                <a:gd name="T40" fmla="*/ 2147483647 w 461"/>
                <a:gd name="T41" fmla="*/ 2147483647 h 243"/>
                <a:gd name="T42" fmla="*/ 2147483647 w 461"/>
                <a:gd name="T43" fmla="*/ 2147483647 h 243"/>
                <a:gd name="T44" fmla="*/ 2147483647 w 461"/>
                <a:gd name="T45" fmla="*/ 2147483647 h 243"/>
                <a:gd name="T46" fmla="*/ 2147483647 w 461"/>
                <a:gd name="T47" fmla="*/ 2147483647 h 243"/>
                <a:gd name="T48" fmla="*/ 2147483647 w 461"/>
                <a:gd name="T49" fmla="*/ 2147483647 h 243"/>
                <a:gd name="T50" fmla="*/ 2147483647 w 461"/>
                <a:gd name="T51" fmla="*/ 2147483647 h 243"/>
                <a:gd name="T52" fmla="*/ 2147483647 w 461"/>
                <a:gd name="T53" fmla="*/ 2147483647 h 243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461"/>
                <a:gd name="T82" fmla="*/ 0 h 243"/>
                <a:gd name="T83" fmla="*/ 461 w 461"/>
                <a:gd name="T84" fmla="*/ 243 h 243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461" h="243">
                  <a:moveTo>
                    <a:pt x="446" y="18"/>
                  </a:moveTo>
                  <a:cubicBezTo>
                    <a:pt x="446" y="18"/>
                    <a:pt x="446" y="18"/>
                    <a:pt x="446" y="19"/>
                  </a:cubicBezTo>
                  <a:cubicBezTo>
                    <a:pt x="446" y="19"/>
                    <a:pt x="446" y="19"/>
                    <a:pt x="446" y="19"/>
                  </a:cubicBezTo>
                  <a:lnTo>
                    <a:pt x="446" y="18"/>
                  </a:lnTo>
                  <a:close/>
                  <a:moveTo>
                    <a:pt x="457" y="179"/>
                  </a:moveTo>
                  <a:cubicBezTo>
                    <a:pt x="458" y="159"/>
                    <a:pt x="458" y="159"/>
                    <a:pt x="458" y="159"/>
                  </a:cubicBezTo>
                  <a:cubicBezTo>
                    <a:pt x="460" y="68"/>
                    <a:pt x="460" y="68"/>
                    <a:pt x="460" y="68"/>
                  </a:cubicBezTo>
                  <a:cubicBezTo>
                    <a:pt x="461" y="58"/>
                    <a:pt x="461" y="51"/>
                    <a:pt x="460" y="43"/>
                  </a:cubicBezTo>
                  <a:cubicBezTo>
                    <a:pt x="459" y="35"/>
                    <a:pt x="454" y="27"/>
                    <a:pt x="446" y="19"/>
                  </a:cubicBezTo>
                  <a:cubicBezTo>
                    <a:pt x="438" y="10"/>
                    <a:pt x="429" y="6"/>
                    <a:pt x="421" y="5"/>
                  </a:cubicBezTo>
                  <a:cubicBezTo>
                    <a:pt x="413" y="4"/>
                    <a:pt x="406" y="4"/>
                    <a:pt x="396" y="5"/>
                  </a:cubicBezTo>
                  <a:cubicBezTo>
                    <a:pt x="308" y="10"/>
                    <a:pt x="308" y="10"/>
                    <a:pt x="308" y="10"/>
                  </a:cubicBezTo>
                  <a:cubicBezTo>
                    <a:pt x="288" y="11"/>
                    <a:pt x="288" y="11"/>
                    <a:pt x="288" y="11"/>
                  </a:cubicBezTo>
                  <a:cubicBezTo>
                    <a:pt x="288" y="11"/>
                    <a:pt x="258" y="13"/>
                    <a:pt x="263" y="48"/>
                  </a:cubicBezTo>
                  <a:cubicBezTo>
                    <a:pt x="267" y="73"/>
                    <a:pt x="281" y="77"/>
                    <a:pt x="306" y="76"/>
                  </a:cubicBezTo>
                  <a:cubicBezTo>
                    <a:pt x="316" y="75"/>
                    <a:pt x="328" y="74"/>
                    <a:pt x="341" y="73"/>
                  </a:cubicBezTo>
                  <a:cubicBezTo>
                    <a:pt x="320" y="95"/>
                    <a:pt x="293" y="117"/>
                    <a:pt x="293" y="117"/>
                  </a:cubicBezTo>
                  <a:cubicBezTo>
                    <a:pt x="276" y="131"/>
                    <a:pt x="256" y="141"/>
                    <a:pt x="232" y="144"/>
                  </a:cubicBezTo>
                  <a:cubicBezTo>
                    <a:pt x="161" y="156"/>
                    <a:pt x="95" y="108"/>
                    <a:pt x="83" y="37"/>
                  </a:cubicBezTo>
                  <a:cubicBezTo>
                    <a:pt x="79" y="15"/>
                    <a:pt x="59" y="0"/>
                    <a:pt x="37" y="4"/>
                  </a:cubicBezTo>
                  <a:cubicBezTo>
                    <a:pt x="15" y="8"/>
                    <a:pt x="0" y="28"/>
                    <a:pt x="4" y="50"/>
                  </a:cubicBezTo>
                  <a:cubicBezTo>
                    <a:pt x="22" y="165"/>
                    <a:pt x="131" y="243"/>
                    <a:pt x="245" y="224"/>
                  </a:cubicBezTo>
                  <a:cubicBezTo>
                    <a:pt x="279" y="218"/>
                    <a:pt x="310" y="205"/>
                    <a:pt x="336" y="186"/>
                  </a:cubicBezTo>
                  <a:cubicBezTo>
                    <a:pt x="336" y="186"/>
                    <a:pt x="371" y="158"/>
                    <a:pt x="396" y="129"/>
                  </a:cubicBezTo>
                  <a:cubicBezTo>
                    <a:pt x="395" y="141"/>
                    <a:pt x="394" y="149"/>
                    <a:pt x="392" y="161"/>
                  </a:cubicBezTo>
                  <a:cubicBezTo>
                    <a:pt x="390" y="187"/>
                    <a:pt x="396" y="201"/>
                    <a:pt x="421" y="204"/>
                  </a:cubicBezTo>
                  <a:cubicBezTo>
                    <a:pt x="456" y="208"/>
                    <a:pt x="457" y="179"/>
                    <a:pt x="457" y="179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B6KxJKjMwsWloQEAqByI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33AJBJJc3hw82mEq1fImU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Kwu8ZolyKNlMp1V1xH6C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NljYt178jBQJhxMRrto0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Ig1t37ZGAkHssrXXwybRY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1P4kTtXPPj4jk6gESgLlD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gIOT1wAbJlnpTmkTPriR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FjJPJj7SSFTgzlwZrqfDz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WUcUkYqj3LDn3vabNh3Rt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wCNYnQZRCtiVnPDOY9ryC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Dbh1PgDXAIgeoz6lAzjb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587kyYiUpU5oZCHm1JdET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E8q3HDyReqXu69TuHFFGi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80AuEeyAXvfutYUugElxF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quwxsw1yZdhi0qtdZkjEt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eBFUAdo0lKGtz5Y6L1ypw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daYt03F0e1bYgURyWN9YR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CwRneSyh53WbovV6clkk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hBP4ed4LfxaGyrCCOMsWV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14wmCPANEx0WegyaDkckO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0HWtuAxxRzJazLxSBfarS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GBdl4E97KAjC3Op8k0g6G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d4GMCLJXanwo1kg8vSoJP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RWIJssU9aMWfo8Eh2noMq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6FM4SbvoIWB4dK4Sjh30c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rMW7udQ1l3IVQ2XnAIEM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EkVUd946JpJmdZ8KHhxGA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liT1VVGlmqFr8Cbz0GWej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buPXfQ0neno5YD0bd8qn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GMRvy8gRKle36pcYGQkZb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22EyyPtOOVfRO25JhS7nD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RVwBYfrz347nJORZzqnVx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tCALX2QSeiZrIzEIkG7O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9wMPYMnKq0tJf0xcEwjH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B4sgWnWt40Qgt4Y844utR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XYjDa71Avq91UHmHP0NXW"/>
</p:tagLst>
</file>

<file path=ppt/theme/theme1.xml><?xml version="1.0" encoding="utf-8"?>
<a:theme xmlns:a="http://schemas.openxmlformats.org/drawingml/2006/main" name="blank">
  <a:themeElements>
    <a:clrScheme name="blank 2">
      <a:dk1>
        <a:srgbClr val="000000"/>
      </a:dk1>
      <a:lt1>
        <a:srgbClr val="FFFFFF"/>
      </a:lt1>
      <a:dk2>
        <a:srgbClr val="000000"/>
      </a:dk2>
      <a:lt2>
        <a:srgbClr val="626469"/>
      </a:lt2>
      <a:accent1>
        <a:srgbClr val="009530"/>
      </a:accent1>
      <a:accent2>
        <a:srgbClr val="B10043"/>
      </a:accent2>
      <a:accent3>
        <a:srgbClr val="FFFFFF"/>
      </a:accent3>
      <a:accent4>
        <a:srgbClr val="000000"/>
      </a:accent4>
      <a:accent5>
        <a:srgbClr val="AAC8AD"/>
      </a:accent5>
      <a:accent6>
        <a:srgbClr val="A0003C"/>
      </a:accent6>
      <a:hlink>
        <a:srgbClr val="42B4E6"/>
      </a:hlink>
      <a:folHlink>
        <a:srgbClr val="4FA600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1">
        <a:dk1>
          <a:srgbClr val="FFFFFF"/>
        </a:dk1>
        <a:lt1>
          <a:srgbClr val="FFFFFF"/>
        </a:lt1>
        <a:dk2>
          <a:srgbClr val="B10043"/>
        </a:dk2>
        <a:lt2>
          <a:srgbClr val="FFFFFF"/>
        </a:lt2>
        <a:accent1>
          <a:srgbClr val="FFFFFF"/>
        </a:accent1>
        <a:accent2>
          <a:srgbClr val="B10043"/>
        </a:accent2>
        <a:accent3>
          <a:srgbClr val="D5AAB0"/>
        </a:accent3>
        <a:accent4>
          <a:srgbClr val="DADADA"/>
        </a:accent4>
        <a:accent5>
          <a:srgbClr val="FFFFFF"/>
        </a:accent5>
        <a:accent6>
          <a:srgbClr val="A0003C"/>
        </a:accent6>
        <a:hlink>
          <a:srgbClr val="42B4E6"/>
        </a:hlink>
        <a:folHlink>
          <a:srgbClr val="9FA0A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626469"/>
        </a:lt2>
        <a:accent1>
          <a:srgbClr val="009530"/>
        </a:accent1>
        <a:accent2>
          <a:srgbClr val="B10043"/>
        </a:accent2>
        <a:accent3>
          <a:srgbClr val="FFFFFF"/>
        </a:accent3>
        <a:accent4>
          <a:srgbClr val="000000"/>
        </a:accent4>
        <a:accent5>
          <a:srgbClr val="AAC8AD"/>
        </a:accent5>
        <a:accent6>
          <a:srgbClr val="A0003C"/>
        </a:accent6>
        <a:hlink>
          <a:srgbClr val="42B4E6"/>
        </a:hlink>
        <a:folHlink>
          <a:srgbClr val="4FA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FFFFFF"/>
        </a:dk1>
        <a:lt1>
          <a:srgbClr val="FFFFFF"/>
        </a:lt1>
        <a:dk2>
          <a:srgbClr val="42B4E6"/>
        </a:dk2>
        <a:lt2>
          <a:srgbClr val="FFFFFF"/>
        </a:lt2>
        <a:accent1>
          <a:srgbClr val="FFFFFF"/>
        </a:accent1>
        <a:accent2>
          <a:srgbClr val="B10043"/>
        </a:accent2>
        <a:accent3>
          <a:srgbClr val="B0D6F0"/>
        </a:accent3>
        <a:accent4>
          <a:srgbClr val="DADADA"/>
        </a:accent4>
        <a:accent5>
          <a:srgbClr val="FFFFFF"/>
        </a:accent5>
        <a:accent6>
          <a:srgbClr val="A0003C"/>
        </a:accent6>
        <a:hlink>
          <a:srgbClr val="42B4E6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4">
        <a:dk1>
          <a:srgbClr val="FFFFFF"/>
        </a:dk1>
        <a:lt1>
          <a:srgbClr val="FFFFFF"/>
        </a:lt1>
        <a:dk2>
          <a:srgbClr val="4FA60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B2D0AA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5">
        <a:dk1>
          <a:srgbClr val="FFFFFF"/>
        </a:dk1>
        <a:lt1>
          <a:srgbClr val="FFFFFF"/>
        </a:lt1>
        <a:dk2>
          <a:srgbClr val="00953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AAC8AD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k">
  <a:themeElements>
    <a:clrScheme name="blank 2">
      <a:dk1>
        <a:srgbClr val="000000"/>
      </a:dk1>
      <a:lt1>
        <a:srgbClr val="FFFFFF"/>
      </a:lt1>
      <a:dk2>
        <a:srgbClr val="000000"/>
      </a:dk2>
      <a:lt2>
        <a:srgbClr val="626469"/>
      </a:lt2>
      <a:accent1>
        <a:srgbClr val="009530"/>
      </a:accent1>
      <a:accent2>
        <a:srgbClr val="B10043"/>
      </a:accent2>
      <a:accent3>
        <a:srgbClr val="FFFFFF"/>
      </a:accent3>
      <a:accent4>
        <a:srgbClr val="000000"/>
      </a:accent4>
      <a:accent5>
        <a:srgbClr val="AAC8AD"/>
      </a:accent5>
      <a:accent6>
        <a:srgbClr val="A0003C"/>
      </a:accent6>
      <a:hlink>
        <a:srgbClr val="42B4E6"/>
      </a:hlink>
      <a:folHlink>
        <a:srgbClr val="4FA600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blank 1">
        <a:dk1>
          <a:srgbClr val="FFFFFF"/>
        </a:dk1>
        <a:lt1>
          <a:srgbClr val="FFFFFF"/>
        </a:lt1>
        <a:dk2>
          <a:srgbClr val="B10043"/>
        </a:dk2>
        <a:lt2>
          <a:srgbClr val="FFFFFF"/>
        </a:lt2>
        <a:accent1>
          <a:srgbClr val="FFFFFF"/>
        </a:accent1>
        <a:accent2>
          <a:srgbClr val="B10043"/>
        </a:accent2>
        <a:accent3>
          <a:srgbClr val="D5AAB0"/>
        </a:accent3>
        <a:accent4>
          <a:srgbClr val="DADADA"/>
        </a:accent4>
        <a:accent5>
          <a:srgbClr val="FFFFFF"/>
        </a:accent5>
        <a:accent6>
          <a:srgbClr val="A0003C"/>
        </a:accent6>
        <a:hlink>
          <a:srgbClr val="42B4E6"/>
        </a:hlink>
        <a:folHlink>
          <a:srgbClr val="9FA0A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626469"/>
        </a:lt2>
        <a:accent1>
          <a:srgbClr val="009530"/>
        </a:accent1>
        <a:accent2>
          <a:srgbClr val="B10043"/>
        </a:accent2>
        <a:accent3>
          <a:srgbClr val="FFFFFF"/>
        </a:accent3>
        <a:accent4>
          <a:srgbClr val="000000"/>
        </a:accent4>
        <a:accent5>
          <a:srgbClr val="AAC8AD"/>
        </a:accent5>
        <a:accent6>
          <a:srgbClr val="A0003C"/>
        </a:accent6>
        <a:hlink>
          <a:srgbClr val="42B4E6"/>
        </a:hlink>
        <a:folHlink>
          <a:srgbClr val="4FA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FFFFFF"/>
        </a:dk1>
        <a:lt1>
          <a:srgbClr val="FFFFFF"/>
        </a:lt1>
        <a:dk2>
          <a:srgbClr val="42B4E6"/>
        </a:dk2>
        <a:lt2>
          <a:srgbClr val="FFFFFF"/>
        </a:lt2>
        <a:accent1>
          <a:srgbClr val="FFFFFF"/>
        </a:accent1>
        <a:accent2>
          <a:srgbClr val="B10043"/>
        </a:accent2>
        <a:accent3>
          <a:srgbClr val="B0D6F0"/>
        </a:accent3>
        <a:accent4>
          <a:srgbClr val="DADADA"/>
        </a:accent4>
        <a:accent5>
          <a:srgbClr val="FFFFFF"/>
        </a:accent5>
        <a:accent6>
          <a:srgbClr val="A0003C"/>
        </a:accent6>
        <a:hlink>
          <a:srgbClr val="42B4E6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4">
        <a:dk1>
          <a:srgbClr val="FFFFFF"/>
        </a:dk1>
        <a:lt1>
          <a:srgbClr val="FFFFFF"/>
        </a:lt1>
        <a:dk2>
          <a:srgbClr val="4FA60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B2D0AA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5">
        <a:dk1>
          <a:srgbClr val="FFFFFF"/>
        </a:dk1>
        <a:lt1>
          <a:srgbClr val="FFFFFF"/>
        </a:lt1>
        <a:dk2>
          <a:srgbClr val="00953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AAC8AD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blank">
  <a:themeElements>
    <a:clrScheme name="blank 2">
      <a:dk1>
        <a:srgbClr val="000000"/>
      </a:dk1>
      <a:lt1>
        <a:srgbClr val="FFFFFF"/>
      </a:lt1>
      <a:dk2>
        <a:srgbClr val="000000"/>
      </a:dk2>
      <a:lt2>
        <a:srgbClr val="626469"/>
      </a:lt2>
      <a:accent1>
        <a:srgbClr val="009530"/>
      </a:accent1>
      <a:accent2>
        <a:srgbClr val="B10043"/>
      </a:accent2>
      <a:accent3>
        <a:srgbClr val="FFFFFF"/>
      </a:accent3>
      <a:accent4>
        <a:srgbClr val="000000"/>
      </a:accent4>
      <a:accent5>
        <a:srgbClr val="AAC8AD"/>
      </a:accent5>
      <a:accent6>
        <a:srgbClr val="A0003C"/>
      </a:accent6>
      <a:hlink>
        <a:srgbClr val="42B4E6"/>
      </a:hlink>
      <a:folHlink>
        <a:srgbClr val="4FA600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1">
        <a:dk1>
          <a:srgbClr val="FFFFFF"/>
        </a:dk1>
        <a:lt1>
          <a:srgbClr val="FFFFFF"/>
        </a:lt1>
        <a:dk2>
          <a:srgbClr val="B10043"/>
        </a:dk2>
        <a:lt2>
          <a:srgbClr val="FFFFFF"/>
        </a:lt2>
        <a:accent1>
          <a:srgbClr val="FFFFFF"/>
        </a:accent1>
        <a:accent2>
          <a:srgbClr val="B10043"/>
        </a:accent2>
        <a:accent3>
          <a:srgbClr val="D5AAB0"/>
        </a:accent3>
        <a:accent4>
          <a:srgbClr val="DADADA"/>
        </a:accent4>
        <a:accent5>
          <a:srgbClr val="FFFFFF"/>
        </a:accent5>
        <a:accent6>
          <a:srgbClr val="A0003C"/>
        </a:accent6>
        <a:hlink>
          <a:srgbClr val="42B4E6"/>
        </a:hlink>
        <a:folHlink>
          <a:srgbClr val="9FA0A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626469"/>
        </a:lt2>
        <a:accent1>
          <a:srgbClr val="009530"/>
        </a:accent1>
        <a:accent2>
          <a:srgbClr val="B10043"/>
        </a:accent2>
        <a:accent3>
          <a:srgbClr val="FFFFFF"/>
        </a:accent3>
        <a:accent4>
          <a:srgbClr val="000000"/>
        </a:accent4>
        <a:accent5>
          <a:srgbClr val="AAC8AD"/>
        </a:accent5>
        <a:accent6>
          <a:srgbClr val="A0003C"/>
        </a:accent6>
        <a:hlink>
          <a:srgbClr val="42B4E6"/>
        </a:hlink>
        <a:folHlink>
          <a:srgbClr val="4FA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FFFFFF"/>
        </a:dk1>
        <a:lt1>
          <a:srgbClr val="FFFFFF"/>
        </a:lt1>
        <a:dk2>
          <a:srgbClr val="42B4E6"/>
        </a:dk2>
        <a:lt2>
          <a:srgbClr val="FFFFFF"/>
        </a:lt2>
        <a:accent1>
          <a:srgbClr val="FFFFFF"/>
        </a:accent1>
        <a:accent2>
          <a:srgbClr val="B10043"/>
        </a:accent2>
        <a:accent3>
          <a:srgbClr val="B0D6F0"/>
        </a:accent3>
        <a:accent4>
          <a:srgbClr val="DADADA"/>
        </a:accent4>
        <a:accent5>
          <a:srgbClr val="FFFFFF"/>
        </a:accent5>
        <a:accent6>
          <a:srgbClr val="A0003C"/>
        </a:accent6>
        <a:hlink>
          <a:srgbClr val="42B4E6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4">
        <a:dk1>
          <a:srgbClr val="FFFFFF"/>
        </a:dk1>
        <a:lt1>
          <a:srgbClr val="FFFFFF"/>
        </a:lt1>
        <a:dk2>
          <a:srgbClr val="4FA60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B2D0AA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5">
        <a:dk1>
          <a:srgbClr val="FFFFFF"/>
        </a:dk1>
        <a:lt1>
          <a:srgbClr val="FFFFFF"/>
        </a:lt1>
        <a:dk2>
          <a:srgbClr val="00953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AAC8AD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SE08_EN">
  <a:themeElements>
    <a:clrScheme name="1_SE08_EN 2">
      <a:dk1>
        <a:srgbClr val="000000"/>
      </a:dk1>
      <a:lt1>
        <a:srgbClr val="FFFFFF"/>
      </a:lt1>
      <a:dk2>
        <a:srgbClr val="000000"/>
      </a:dk2>
      <a:lt2>
        <a:srgbClr val="626469"/>
      </a:lt2>
      <a:accent1>
        <a:srgbClr val="009530"/>
      </a:accent1>
      <a:accent2>
        <a:srgbClr val="B10043"/>
      </a:accent2>
      <a:accent3>
        <a:srgbClr val="FFFFFF"/>
      </a:accent3>
      <a:accent4>
        <a:srgbClr val="000000"/>
      </a:accent4>
      <a:accent5>
        <a:srgbClr val="AAC8AD"/>
      </a:accent5>
      <a:accent6>
        <a:srgbClr val="A0003C"/>
      </a:accent6>
      <a:hlink>
        <a:srgbClr val="42B4E6"/>
      </a:hlink>
      <a:folHlink>
        <a:srgbClr val="4FA600"/>
      </a:folHlink>
    </a:clrScheme>
    <a:fontScheme name="1_SE08_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algn="ctr">
          <a:defRPr sz="1800" b="0" dirty="0">
            <a:solidFill>
              <a:schemeClr val="bg1"/>
            </a:solidFill>
            <a:latin typeface="+mn-l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1_SE08_EN 1">
        <a:dk1>
          <a:srgbClr val="FFFFFF"/>
        </a:dk1>
        <a:lt1>
          <a:srgbClr val="FFFFFF"/>
        </a:lt1>
        <a:dk2>
          <a:srgbClr val="B10043"/>
        </a:dk2>
        <a:lt2>
          <a:srgbClr val="FFFFFF"/>
        </a:lt2>
        <a:accent1>
          <a:srgbClr val="FFFFFF"/>
        </a:accent1>
        <a:accent2>
          <a:srgbClr val="B10043"/>
        </a:accent2>
        <a:accent3>
          <a:srgbClr val="D5AAB0"/>
        </a:accent3>
        <a:accent4>
          <a:srgbClr val="DADADA"/>
        </a:accent4>
        <a:accent5>
          <a:srgbClr val="FFFFFF"/>
        </a:accent5>
        <a:accent6>
          <a:srgbClr val="A0003C"/>
        </a:accent6>
        <a:hlink>
          <a:srgbClr val="42B4E6"/>
        </a:hlink>
        <a:folHlink>
          <a:srgbClr val="9FA0A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E08_EN 2">
        <a:dk1>
          <a:srgbClr val="000000"/>
        </a:dk1>
        <a:lt1>
          <a:srgbClr val="FFFFFF"/>
        </a:lt1>
        <a:dk2>
          <a:srgbClr val="000000"/>
        </a:dk2>
        <a:lt2>
          <a:srgbClr val="626469"/>
        </a:lt2>
        <a:accent1>
          <a:srgbClr val="009530"/>
        </a:accent1>
        <a:accent2>
          <a:srgbClr val="B10043"/>
        </a:accent2>
        <a:accent3>
          <a:srgbClr val="FFFFFF"/>
        </a:accent3>
        <a:accent4>
          <a:srgbClr val="000000"/>
        </a:accent4>
        <a:accent5>
          <a:srgbClr val="AAC8AD"/>
        </a:accent5>
        <a:accent6>
          <a:srgbClr val="A0003C"/>
        </a:accent6>
        <a:hlink>
          <a:srgbClr val="42B4E6"/>
        </a:hlink>
        <a:folHlink>
          <a:srgbClr val="4FA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E08_EN 3">
        <a:dk1>
          <a:srgbClr val="FFFFFF"/>
        </a:dk1>
        <a:lt1>
          <a:srgbClr val="FFFFFF"/>
        </a:lt1>
        <a:dk2>
          <a:srgbClr val="42B4E6"/>
        </a:dk2>
        <a:lt2>
          <a:srgbClr val="FFFFFF"/>
        </a:lt2>
        <a:accent1>
          <a:srgbClr val="FFFFFF"/>
        </a:accent1>
        <a:accent2>
          <a:srgbClr val="B10043"/>
        </a:accent2>
        <a:accent3>
          <a:srgbClr val="B0D6F0"/>
        </a:accent3>
        <a:accent4>
          <a:srgbClr val="DADADA"/>
        </a:accent4>
        <a:accent5>
          <a:srgbClr val="FFFFFF"/>
        </a:accent5>
        <a:accent6>
          <a:srgbClr val="A0003C"/>
        </a:accent6>
        <a:hlink>
          <a:srgbClr val="42B4E6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E08_EN 4">
        <a:dk1>
          <a:srgbClr val="FFFFFF"/>
        </a:dk1>
        <a:lt1>
          <a:srgbClr val="FFFFFF"/>
        </a:lt1>
        <a:dk2>
          <a:srgbClr val="4FA60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B2D0AA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E08_EN 5">
        <a:dk1>
          <a:srgbClr val="FFFFFF"/>
        </a:dk1>
        <a:lt1>
          <a:srgbClr val="FFFFFF"/>
        </a:lt1>
        <a:dk2>
          <a:srgbClr val="009530"/>
        </a:dk2>
        <a:lt2>
          <a:srgbClr val="FFFFFF"/>
        </a:lt2>
        <a:accent1>
          <a:srgbClr val="FFFFFF"/>
        </a:accent1>
        <a:accent2>
          <a:srgbClr val="FFFFFF"/>
        </a:accent2>
        <a:accent3>
          <a:srgbClr val="AAC8AD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FFFF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lank 4">
    <a:dk1>
      <a:srgbClr val="FFFFFF"/>
    </a:dk1>
    <a:lt1>
      <a:srgbClr val="FFFFFF"/>
    </a:lt1>
    <a:dk2>
      <a:srgbClr val="4FA600"/>
    </a:dk2>
    <a:lt2>
      <a:srgbClr val="FFFFFF"/>
    </a:lt2>
    <a:accent1>
      <a:srgbClr val="FFFFFF"/>
    </a:accent1>
    <a:accent2>
      <a:srgbClr val="FFFFFF"/>
    </a:accent2>
    <a:accent3>
      <a:srgbClr val="B2D0AA"/>
    </a:accent3>
    <a:accent4>
      <a:srgbClr val="DADADA"/>
    </a:accent4>
    <a:accent5>
      <a:srgbClr val="FFFFFF"/>
    </a:accent5>
    <a:accent6>
      <a:srgbClr val="E7E7E7"/>
    </a:accent6>
    <a:hlink>
      <a:srgbClr val="FFFFFF"/>
    </a:hlink>
    <a:folHlink>
      <a:srgbClr val="FFFFFF"/>
    </a:folHlink>
  </a:clrScheme>
</a:themeOverride>
</file>

<file path=ppt/theme/themeOverride2.xml><?xml version="1.0" encoding="utf-8"?>
<a:themeOverride xmlns:a="http://schemas.openxmlformats.org/drawingml/2006/main">
  <a:clrScheme name="blank 4">
    <a:dk1>
      <a:srgbClr val="FFFFFF"/>
    </a:dk1>
    <a:lt1>
      <a:srgbClr val="FFFFFF"/>
    </a:lt1>
    <a:dk2>
      <a:srgbClr val="4FA600"/>
    </a:dk2>
    <a:lt2>
      <a:srgbClr val="FFFFFF"/>
    </a:lt2>
    <a:accent1>
      <a:srgbClr val="FFFFFF"/>
    </a:accent1>
    <a:accent2>
      <a:srgbClr val="FFFFFF"/>
    </a:accent2>
    <a:accent3>
      <a:srgbClr val="B2D0AA"/>
    </a:accent3>
    <a:accent4>
      <a:srgbClr val="DADADA"/>
    </a:accent4>
    <a:accent5>
      <a:srgbClr val="FFFFFF"/>
    </a:accent5>
    <a:accent6>
      <a:srgbClr val="E7E7E7"/>
    </a:accent6>
    <a:hlink>
      <a:srgbClr val="FFFFFF"/>
    </a:hlink>
    <a:folHlink>
      <a:srgbClr val="FFFFFF"/>
    </a:folHlink>
  </a:clrScheme>
</a:themeOverride>
</file>

<file path=ppt/theme/themeOverride3.xml><?xml version="1.0" encoding="utf-8"?>
<a:themeOverride xmlns:a="http://schemas.openxmlformats.org/drawingml/2006/main">
  <a:clrScheme name="blank 4">
    <a:dk1>
      <a:srgbClr val="FFFFFF"/>
    </a:dk1>
    <a:lt1>
      <a:srgbClr val="FFFFFF"/>
    </a:lt1>
    <a:dk2>
      <a:srgbClr val="4FA600"/>
    </a:dk2>
    <a:lt2>
      <a:srgbClr val="FFFFFF"/>
    </a:lt2>
    <a:accent1>
      <a:srgbClr val="FFFFFF"/>
    </a:accent1>
    <a:accent2>
      <a:srgbClr val="FFFFFF"/>
    </a:accent2>
    <a:accent3>
      <a:srgbClr val="B2D0AA"/>
    </a:accent3>
    <a:accent4>
      <a:srgbClr val="DADADA"/>
    </a:accent4>
    <a:accent5>
      <a:srgbClr val="FFFFFF"/>
    </a:accent5>
    <a:accent6>
      <a:srgbClr val="E7E7E7"/>
    </a:accent6>
    <a:hlink>
      <a:srgbClr val="FFFFFF"/>
    </a:hlink>
    <a:folHlink>
      <a:srgbClr val="FFFFFF"/>
    </a:folHlink>
  </a:clrScheme>
</a:themeOverride>
</file>

<file path=ppt/theme/themeOverride4.xml><?xml version="1.0" encoding="utf-8"?>
<a:themeOverride xmlns:a="http://schemas.openxmlformats.org/drawingml/2006/main">
  <a:clrScheme name="1_SE08_EN 4">
    <a:dk1>
      <a:srgbClr val="FFFFFF"/>
    </a:dk1>
    <a:lt1>
      <a:srgbClr val="FFFFFF"/>
    </a:lt1>
    <a:dk2>
      <a:srgbClr val="4FA600"/>
    </a:dk2>
    <a:lt2>
      <a:srgbClr val="FFFFFF"/>
    </a:lt2>
    <a:accent1>
      <a:srgbClr val="FFFFFF"/>
    </a:accent1>
    <a:accent2>
      <a:srgbClr val="FFFFFF"/>
    </a:accent2>
    <a:accent3>
      <a:srgbClr val="B2D0AA"/>
    </a:accent3>
    <a:accent4>
      <a:srgbClr val="DADADA"/>
    </a:accent4>
    <a:accent5>
      <a:srgbClr val="FFFFFF"/>
    </a:accent5>
    <a:accent6>
      <a:srgbClr val="E7E7E7"/>
    </a:accent6>
    <a:hlink>
      <a:srgbClr val="FFFFFF"/>
    </a:hlink>
    <a:folHlink>
      <a:srgbClr val="FFFF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11050</TotalTime>
  <Words>2646</Words>
  <Application>Microsoft Office PowerPoint</Application>
  <PresentationFormat>Affichage à l'écran (4:3)</PresentationFormat>
  <Paragraphs>575</Paragraphs>
  <Slides>54</Slides>
  <Notes>8</Notes>
  <HiddenSlides>3</HiddenSlides>
  <MMClips>0</MMClips>
  <ScaleCrop>false</ScaleCrop>
  <HeadingPairs>
    <vt:vector size="6" baseType="variant">
      <vt:variant>
        <vt:lpstr>Thème</vt:lpstr>
      </vt:variant>
      <vt:variant>
        <vt:i4>4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54</vt:i4>
      </vt:variant>
    </vt:vector>
  </HeadingPairs>
  <TitlesOfParts>
    <vt:vector size="59" baseType="lpstr">
      <vt:lpstr>blank</vt:lpstr>
      <vt:lpstr>1_blank</vt:lpstr>
      <vt:lpstr>2_blank</vt:lpstr>
      <vt:lpstr>2_SE08_EN</vt:lpstr>
      <vt:lpstr>Acrobat Document</vt:lpstr>
      <vt:lpstr>Energy &amp; Sustainability Services </vt:lpstr>
      <vt:lpstr>Rappel du périmètre d’étude</vt:lpstr>
      <vt:lpstr> </vt:lpstr>
      <vt:lpstr>Plan de comptage</vt:lpstr>
      <vt:lpstr>Plan de comptage</vt:lpstr>
      <vt:lpstr>Plan de comptage</vt:lpstr>
      <vt:lpstr>Plan de comptage</vt:lpstr>
      <vt:lpstr>Plan de comptage</vt:lpstr>
      <vt:lpstr>Plan de comptage</vt:lpstr>
      <vt:lpstr> </vt:lpstr>
      <vt:lpstr>Diapositive 11</vt:lpstr>
      <vt:lpstr>Investissement </vt:lpstr>
      <vt:lpstr>Intérêts et ROI </vt:lpstr>
      <vt:lpstr>Projets de Performance Energétique  Economie attendues</vt:lpstr>
      <vt:lpstr> </vt:lpstr>
      <vt:lpstr>Axter : Données macro   (données 2012)</vt:lpstr>
      <vt:lpstr>Axter : Données macro   (données 2012)</vt:lpstr>
      <vt:lpstr>Processus d’étude</vt:lpstr>
      <vt:lpstr>Prix des énergies</vt:lpstr>
      <vt:lpstr>Air comprimé – Etat des lieux</vt:lpstr>
      <vt:lpstr>Air comprimé – plan d’action</vt:lpstr>
      <vt:lpstr>Air comprimé – plan d’action</vt:lpstr>
      <vt:lpstr>Eau glacée – Etat des lieux</vt:lpstr>
      <vt:lpstr>Eau glacée – Etat des lieux</vt:lpstr>
      <vt:lpstr>Eau glacée – Etat des lieux</vt:lpstr>
      <vt:lpstr>Eau glacée – plan d’action</vt:lpstr>
      <vt:lpstr>Eau glacée – plan d’action</vt:lpstr>
      <vt:lpstr>Eau glacée – plan d’action</vt:lpstr>
      <vt:lpstr>Eau glacée – plan d’action</vt:lpstr>
      <vt:lpstr>Eau glacée – plan d’action</vt:lpstr>
      <vt:lpstr>Eau glacée – plan d’action</vt:lpstr>
      <vt:lpstr>Chaufferie – Etat des lieux</vt:lpstr>
      <vt:lpstr>Chaufferie – Etat des lieux</vt:lpstr>
      <vt:lpstr>Chaufferie – Etat des lieux</vt:lpstr>
      <vt:lpstr>Chaufferie – Plan d’action</vt:lpstr>
      <vt:lpstr>Chaufferie – Plan d’action</vt:lpstr>
      <vt:lpstr>Chaufferie – Plan d’action</vt:lpstr>
      <vt:lpstr>Chaufferie – Plan d’action</vt:lpstr>
      <vt:lpstr>Chaufferie – Plan d’action</vt:lpstr>
      <vt:lpstr>Chaufferie – Plan d’action</vt:lpstr>
      <vt:lpstr>Chaufferie – Plan d’action</vt:lpstr>
      <vt:lpstr> </vt:lpstr>
      <vt:lpstr>Modes de réalisation Supervision énergétique</vt:lpstr>
      <vt:lpstr>Modes de réalisation Travaux d’optimisation énergétique</vt:lpstr>
      <vt:lpstr>Avantages apportés par Schneider Electric Engagement sur les performances énergétiques</vt:lpstr>
      <vt:lpstr>Avantages apportés par Schneider Electric  Solution de financement</vt:lpstr>
      <vt:lpstr>Schémas de financement</vt:lpstr>
      <vt:lpstr>Accompagnement énergétique</vt:lpstr>
      <vt:lpstr>Contenu de l’accompagnement</vt:lpstr>
      <vt:lpstr>Suivi énergétique des sites </vt:lpstr>
      <vt:lpstr>4 types d’alarmes pour surveiller la performance</vt:lpstr>
      <vt:lpstr>Modélisation énergétique &amp; Advanced Analytics</vt:lpstr>
      <vt:lpstr>Modélisation énergétique</vt:lpstr>
      <vt:lpstr>Diapositive 54</vt:lpstr>
    </vt:vector>
  </TitlesOfParts>
  <Company>Schneider Electric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Performance Énergétique Garantie</dc:title>
  <dc:creator>sffb584</dc:creator>
  <cp:lastModifiedBy>Windows User</cp:lastModifiedBy>
  <cp:revision>545</cp:revision>
  <dcterms:created xsi:type="dcterms:W3CDTF">2009-06-26T08:03:43Z</dcterms:created>
  <dcterms:modified xsi:type="dcterms:W3CDTF">2014-11-20T15:48:00Z</dcterms:modified>
</cp:coreProperties>
</file>