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2" r:id="rId4"/>
    <p:sldId id="260" r:id="rId5"/>
    <p:sldId id="261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16"/>
    <p:restoredTop sz="94643"/>
  </p:normalViewPr>
  <p:slideViewPr>
    <p:cSldViewPr snapToGrid="0">
      <p:cViewPr varScale="1">
        <p:scale>
          <a:sx n="47" d="100"/>
          <a:sy n="47" d="100"/>
        </p:scale>
        <p:origin x="-161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D98ED-D2F4-485E-97BD-9003FAF8252E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2DCF4-1B04-466C-A870-936E27ADA2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285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58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376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569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3932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591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8935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00334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465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38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375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36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227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893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50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84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817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13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F34F9472-3C6B-49BE-8186-DE5F7EAFAE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091" y="164987"/>
            <a:ext cx="1149545" cy="114954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39636" y="2364207"/>
            <a:ext cx="10252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APPROCHE PAR COMPÉTENCES</a:t>
            </a:r>
          </a:p>
          <a:p>
            <a:r>
              <a:rPr lang="fr-FR" sz="2400" b="1" dirty="0"/>
              <a:t>Centration sur la conception et la mise en œuvre d’activités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2700" y="3943350"/>
            <a:ext cx="5829300" cy="29146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80109" y="6483927"/>
            <a:ext cx="61652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Séminaire académique 12 mai 2021</a:t>
            </a: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939636" y="1314532"/>
            <a:ext cx="10252364" cy="872836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BTS ÉLECTROTECHNIQUE</a:t>
            </a:r>
          </a:p>
        </p:txBody>
      </p:sp>
    </p:spTree>
    <p:extLst>
      <p:ext uri="{BB962C8B-B14F-4D97-AF65-F5344CB8AC3E}">
        <p14:creationId xmlns:p14="http://schemas.microsoft.com/office/powerpoint/2010/main" xmlns="" val="340195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4E0DA9-97E8-D34E-8B8E-54FB12E5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PLACE DE L ANGLAIS EN BTS  indices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4C0D2E8-EBBC-8140-8B09-4BEB851DD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275" y="209073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Coefficient 3</a:t>
            </a:r>
          </a:p>
          <a:p>
            <a:r>
              <a:rPr lang="fr-FR" dirty="0"/>
              <a:t>Mise en place de l EPLV</a:t>
            </a:r>
          </a:p>
          <a:p>
            <a:r>
              <a:rPr lang="fr-FR" dirty="0"/>
              <a:t>Certification</a:t>
            </a:r>
          </a:p>
          <a:p>
            <a:r>
              <a:rPr lang="fr-FR" dirty="0"/>
              <a:t>BO : Activités 8 et C4</a:t>
            </a:r>
          </a:p>
          <a:p>
            <a:r>
              <a:rPr lang="fr-FR" dirty="0"/>
              <a:t>Format de l’examen</a:t>
            </a:r>
          </a:p>
          <a:p>
            <a:r>
              <a:rPr lang="fr-FR" dirty="0"/>
              <a:t>Poursuite d ‘études </a:t>
            </a:r>
          </a:p>
        </p:txBody>
      </p:sp>
    </p:spTree>
    <p:extLst>
      <p:ext uri="{BB962C8B-B14F-4D97-AF65-F5344CB8AC3E}">
        <p14:creationId xmlns:p14="http://schemas.microsoft.com/office/powerpoint/2010/main" xmlns="" val="318500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F34F9472-3C6B-49BE-8186-DE5F7EAFAE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091" y="164987"/>
            <a:ext cx="1149545" cy="114954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80109" y="6483927"/>
            <a:ext cx="61652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Séminaire académique 12 mai 2021</a:t>
            </a: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939636" y="1314532"/>
            <a:ext cx="10252364" cy="872836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BTS ÉLECTROTECHNIQUE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1383" y="2036456"/>
            <a:ext cx="5644318" cy="234978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3464" y="2020602"/>
            <a:ext cx="5435600" cy="236563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99982" y="12777"/>
            <a:ext cx="3539653" cy="1453965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1517263" y="2987479"/>
            <a:ext cx="2250128" cy="3219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489563" y="2142780"/>
            <a:ext cx="1897882" cy="276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97375" y="4431569"/>
            <a:ext cx="5291689" cy="235186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857" y="4431569"/>
            <a:ext cx="5685607" cy="2045182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3027803" y="4556569"/>
            <a:ext cx="1897882" cy="276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7540622" y="5331287"/>
            <a:ext cx="1897882" cy="276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659583" y="54325"/>
            <a:ext cx="1897882" cy="276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714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6EE0BD6-B57C-BF48-8FB5-6A1F955F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PLACE DE L ANGLAIS EN BTS  constats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9D3D80C-9D6B-7548-8705-92F21171D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Langue officielle</a:t>
            </a:r>
          </a:p>
          <a:p>
            <a:r>
              <a:rPr lang="fr-FR" dirty="0"/>
              <a:t>Demande des recruteurs</a:t>
            </a:r>
          </a:p>
          <a:p>
            <a:r>
              <a:rPr lang="fr-FR" dirty="0"/>
              <a:t>Internationalisation</a:t>
            </a:r>
          </a:p>
          <a:p>
            <a:r>
              <a:rPr lang="fr-FR" dirty="0"/>
              <a:t>Documents techniques </a:t>
            </a:r>
          </a:p>
          <a:p>
            <a:r>
              <a:rPr lang="fr-FR" dirty="0"/>
              <a:t>Salaire accru , évolution professionnelle</a:t>
            </a:r>
          </a:p>
          <a:p>
            <a:r>
              <a:rPr lang="fr-FR" dirty="0"/>
              <a:t>Importance dans la sphère privée</a:t>
            </a:r>
          </a:p>
        </p:txBody>
      </p:sp>
    </p:spTree>
    <p:extLst>
      <p:ext uri="{BB962C8B-B14F-4D97-AF65-F5344CB8AC3E}">
        <p14:creationId xmlns:p14="http://schemas.microsoft.com/office/powerpoint/2010/main" xmlns="" val="405489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5D8D47-336E-D84F-9765-34F1DCB5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PLACE DE L ANGLAIS EN BTS  objectifs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D5C8E8E-3B00-5C42-85B7-5AD4E92A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Donner du sens à nos enseignements </a:t>
            </a:r>
          </a:p>
          <a:p>
            <a:r>
              <a:rPr lang="fr-FR" dirty="0"/>
              <a:t>Développer l’esprit critique</a:t>
            </a:r>
          </a:p>
          <a:p>
            <a:r>
              <a:rPr lang="fr-FR" dirty="0"/>
              <a:t>Libérer la parole </a:t>
            </a:r>
          </a:p>
          <a:p>
            <a:r>
              <a:rPr lang="fr-FR" dirty="0"/>
              <a:t>Encourager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AE7A50D-B8EA-4944-BBF3-1313FF3B3932}"/>
              </a:ext>
            </a:extLst>
          </p:cNvPr>
          <p:cNvSpPr txBox="1"/>
          <p:nvPr/>
        </p:nvSpPr>
        <p:spPr>
          <a:xfrm>
            <a:off x="5629276" y="107988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4578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4862" y="0"/>
            <a:ext cx="9599075" cy="71978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ANGLAIS EPLV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      Objectifs et mise en place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Coordination des enseignements </a:t>
            </a:r>
          </a:p>
          <a:p>
            <a:pPr>
              <a:buFontTx/>
              <a:buChar char="-"/>
            </a:pPr>
            <a:r>
              <a:rPr lang="fr-FR" dirty="0"/>
              <a:t>Intégration du cours </a:t>
            </a:r>
            <a:r>
              <a:rPr lang="fr-FR" dirty="0" err="1"/>
              <a:t>co</a:t>
            </a:r>
            <a:r>
              <a:rPr lang="fr-FR" dirty="0"/>
              <a:t>- animé dans notre progression</a:t>
            </a:r>
          </a:p>
          <a:p>
            <a:pPr>
              <a:buFontTx/>
              <a:buChar char="-"/>
            </a:pPr>
            <a:r>
              <a:rPr lang="fr-FR" dirty="0"/>
              <a:t>Parler le même langage</a:t>
            </a:r>
          </a:p>
          <a:p>
            <a:pPr>
              <a:buFontTx/>
              <a:buChar char="-"/>
            </a:pPr>
            <a:r>
              <a:rPr lang="fr-FR" dirty="0"/>
              <a:t>Mettre les étudiants en situation de communication authentique à visée professionnelle/ répondre à une problématique technique </a:t>
            </a:r>
          </a:p>
          <a:p>
            <a:pPr>
              <a:buFontTx/>
              <a:buChar char="-"/>
            </a:pPr>
            <a:r>
              <a:rPr lang="fr-FR" dirty="0"/>
              <a:t>Privilégier les travaux de groupe</a:t>
            </a:r>
          </a:p>
          <a:p>
            <a:pPr>
              <a:buFontTx/>
              <a:buChar char="-"/>
            </a:pPr>
            <a:r>
              <a:rPr lang="fr-FR" dirty="0"/>
              <a:t>Encourager les étudiants à donner leur opinion, réagir , prendre l’initiative </a:t>
            </a:r>
          </a:p>
          <a:p>
            <a:pPr>
              <a:buFontTx/>
              <a:buChar char="-"/>
            </a:pPr>
            <a:r>
              <a:rPr lang="fr-FR" dirty="0"/>
              <a:t>Travailler la prise de notes </a:t>
            </a:r>
          </a:p>
          <a:p>
            <a:pPr>
              <a:buFontTx/>
              <a:buChar char="-"/>
            </a:pPr>
            <a:r>
              <a:rPr lang="fr-FR" dirty="0"/>
              <a:t>Assurer une veille documentaire 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ED5B96-A9C3-364D-AB80-367835EB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Exemple concret début d’année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8AA6C27-E9C8-C94B-B8A3-FCDB902AC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Anglais ( </a:t>
            </a:r>
            <a:r>
              <a:rPr lang="fr-FR" b="1" dirty="0" err="1"/>
              <a:t>working</a:t>
            </a:r>
            <a:r>
              <a:rPr lang="fr-FR" b="1" dirty="0"/>
              <a:t> life/ </a:t>
            </a:r>
            <a:r>
              <a:rPr lang="fr-FR" b="1" dirty="0" err="1"/>
              <a:t>working</a:t>
            </a:r>
            <a:r>
              <a:rPr lang="fr-FR" b="1" dirty="0"/>
              <a:t> conditions)   //     EPLV (job </a:t>
            </a:r>
            <a:r>
              <a:rPr lang="fr-FR" b="1" dirty="0" err="1"/>
              <a:t>hunting</a:t>
            </a:r>
            <a:r>
              <a:rPr lang="fr-FR" b="1" dirty="0"/>
              <a:t> , travail sur des sites anglophones de recherche d’emploi )</a:t>
            </a:r>
          </a:p>
          <a:p>
            <a:endParaRPr lang="fr-FR" dirty="0"/>
          </a:p>
          <a:p>
            <a:r>
              <a:rPr lang="fr-FR" dirty="0"/>
              <a:t>Mise en activité: Partir d’offres d’emploi existantes pour postuler puis défendre ses choix</a:t>
            </a:r>
          </a:p>
          <a:p>
            <a:r>
              <a:rPr lang="fr-FR" dirty="0"/>
              <a:t> Etoffer le vocabulaire technique propre à leur spécialité en renforcement du vocabulaire plus généraliste du monde du travail et de l’entreprise vu en anglais</a:t>
            </a:r>
          </a:p>
          <a:p>
            <a:r>
              <a:rPr lang="fr-FR" dirty="0"/>
              <a:t>Enrichissement culturel ( géographie, conditions de vie)  mais aussi rappel de ce qui a été vu lors de la séquence sur </a:t>
            </a:r>
            <a:r>
              <a:rPr lang="fr-FR" dirty="0" err="1"/>
              <a:t>working</a:t>
            </a:r>
            <a:r>
              <a:rPr lang="fr-FR" dirty="0"/>
              <a:t> conditions ( discriminations, </a:t>
            </a:r>
            <a:r>
              <a:rPr lang="fr-FR" dirty="0" err="1"/>
              <a:t>benefits</a:t>
            </a:r>
            <a:r>
              <a:rPr lang="fr-FR" dirty="0"/>
              <a:t> ….) dans l’analyse des caractéristiques propres à ces offres d’emploi</a:t>
            </a:r>
          </a:p>
          <a:p>
            <a:r>
              <a:rPr lang="fr-FR" dirty="0"/>
              <a:t>Documents authentiques </a:t>
            </a:r>
            <a:r>
              <a:rPr lang="fr-FR" dirty="0" err="1"/>
              <a:t>modélisants</a:t>
            </a:r>
            <a:r>
              <a:rPr lang="fr-FR" dirty="0"/>
              <a:t> ( lettre de motivation) et transfert</a:t>
            </a:r>
          </a:p>
          <a:p>
            <a:r>
              <a:rPr lang="fr-FR" dirty="0"/>
              <a:t>Evaluation conjointe , tableau à double entrée , entrainement à la prise de parole en interaction ( ccf2)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6575112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1091</TotalTime>
  <Words>297</Words>
  <Application>Microsoft Office PowerPoint</Application>
  <PresentationFormat>Personnalisé</PresentationFormat>
  <Paragraphs>49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Brin</vt:lpstr>
      <vt:lpstr>BTS ÉLECTROTECHNIQUE</vt:lpstr>
      <vt:lpstr>PLACE DE L ANGLAIS EN BTS  indices  </vt:lpstr>
      <vt:lpstr>BTS ÉLECTROTECHNIQUE</vt:lpstr>
      <vt:lpstr>PLACE DE L ANGLAIS EN BTS  constats</vt:lpstr>
      <vt:lpstr>PLACE DE L ANGLAIS EN BTS  objectifs </vt:lpstr>
      <vt:lpstr>ANGLAIS EPLV         Objectifs et mise en place </vt:lpstr>
      <vt:lpstr>Exemple concret début d’année </vt:lpstr>
    </vt:vector>
  </TitlesOfParts>
  <Company>Académie de Lille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ÉLECTROTECHNIQUE</dc:title>
  <dc:creator/>
  <cp:lastModifiedBy>Patrick</cp:lastModifiedBy>
  <cp:revision>128</cp:revision>
  <dcterms:created xsi:type="dcterms:W3CDTF">2020-10-20T02:30:57Z</dcterms:created>
  <dcterms:modified xsi:type="dcterms:W3CDTF">2021-06-16T19:05:16Z</dcterms:modified>
</cp:coreProperties>
</file>